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35" r:id="rId66"/>
    <p:sldId id="320" r:id="rId67"/>
    <p:sldId id="321" r:id="rId68"/>
    <p:sldId id="322" r:id="rId69"/>
    <p:sldId id="323" r:id="rId70"/>
    <p:sldId id="324" r:id="rId71"/>
    <p:sldId id="325" r:id="rId72"/>
    <p:sldId id="334" r:id="rId73"/>
    <p:sldId id="326" r:id="rId74"/>
    <p:sldId id="327" r:id="rId75"/>
    <p:sldId id="328" r:id="rId76"/>
    <p:sldId id="329" r:id="rId77"/>
    <p:sldId id="330" r:id="rId78"/>
    <p:sldId id="331" r:id="rId79"/>
    <p:sldId id="332"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Lst>
  <p:sldSz cx="18288000" cy="10287000"/>
  <p:notesSz cx="6858000" cy="9144000"/>
  <p:embeddedFontLst>
    <p:embeddedFont>
      <p:font typeface="BDScript" pitchFamily="2" charset="77"/>
      <p:regular r:id="rId101"/>
    </p:embeddedFont>
    <p:embeddedFont>
      <p:font typeface="Calibri" panose="020F0502020204030204" pitchFamily="34" charset="0"/>
      <p:regular r:id="rId102"/>
      <p:bold r:id="rId103"/>
      <p:italic r:id="rId104"/>
      <p:boldItalic r:id="rId105"/>
    </p:embeddedFont>
    <p:embeddedFont>
      <p:font typeface="DM Sans" pitchFamily="2" charset="77"/>
      <p:regular r:id="rId106"/>
      <p:bold r:id="rId107"/>
      <p:italic r:id="rId108"/>
      <p:boldItalic r:id="rId109"/>
    </p:embeddedFont>
    <p:embeddedFont>
      <p:font typeface="DM Sans Bold" pitchFamily="2" charset="77"/>
      <p:regular r:id="rId110"/>
      <p:bold r:id="rId111"/>
    </p:embeddedFont>
    <p:embeddedFont>
      <p:font typeface="DM Sans Medium" pitchFamily="2" charset="77"/>
      <p:regular r:id="rId112"/>
      <p:italic r:id="rId113"/>
    </p:embeddedFont>
    <p:embeddedFont>
      <p:font typeface="Dream Avenue" panose="02000503000000020004" pitchFamily="2" charset="77"/>
      <p:regular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6042"/>
    <a:srgbClr val="C097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6197" autoAdjust="0"/>
  </p:normalViewPr>
  <p:slideViewPr>
    <p:cSldViewPr>
      <p:cViewPr varScale="1">
        <p:scale>
          <a:sx n="81" d="100"/>
          <a:sy n="81" d="100"/>
        </p:scale>
        <p:origin x="20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media" Target="../media/media2.mp4"/><Relationship Id="rId7" Type="http://schemas.openxmlformats.org/officeDocument/2006/relationships/image" Target="../media/image2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slideLayout" Target="../slideLayouts/slideLayout7.xml"/><Relationship Id="rId10" Type="http://schemas.openxmlformats.org/officeDocument/2006/relationships/image" Target="../media/image32.svg"/><Relationship Id="rId4" Type="http://schemas.openxmlformats.org/officeDocument/2006/relationships/video" Target="../media/media2.mp4"/><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61.jpeg"/><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7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8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16.jpeg"/><Relationship Id="rId4" Type="http://schemas.openxmlformats.org/officeDocument/2006/relationships/image" Target="../media/image115.jpeg"/></Relationships>
</file>

<file path=ppt/slides/_rels/slide8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hyperlink" Target="https://open.spotify.com/playlist/37i9dQZF1DWULEW2RfoSCi?si=7RYwi22DTze5AER4MIs4vw&amp;utm_source=copy-link&amp;nd=1" TargetMode="External"/><Relationship Id="rId4" Type="http://schemas.openxmlformats.org/officeDocument/2006/relationships/image" Target="../media/image118.jpeg"/></Relationships>
</file>

<file path=ppt/slides/_rels/slide8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8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7.jpeg"/></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30.jpeg"/><Relationship Id="rId4" Type="http://schemas.openxmlformats.org/officeDocument/2006/relationships/image" Target="../media/image129.jpeg"/></Relationships>
</file>

<file path=ppt/slides/_rels/slide9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9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34.jpeg"/></Relationships>
</file>

<file path=ppt/slides/_rels/slide9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9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www.mytheresa.com/fr-fr/moncler-virtual-pop-up-store" TargetMode="External"/><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hyperlink" Target="https://www.obsessar.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0C804FC-C4A8-2657-192C-59E1FC5284E5}"/>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9385418" y="1771859"/>
            <a:ext cx="6743281" cy="6743281"/>
          </a:xfrm>
          <a:prstGeom prst="ellipse">
            <a:avLst/>
          </a:prstGeom>
        </p:spPr>
      </p:pic>
      <p:grpSp>
        <p:nvGrpSpPr>
          <p:cNvPr id="7" name="Group 7"/>
          <p:cNvGrpSpPr/>
          <p:nvPr/>
        </p:nvGrpSpPr>
        <p:grpSpPr>
          <a:xfrm>
            <a:off x="3411257" y="7094275"/>
            <a:ext cx="4354173" cy="477045"/>
            <a:chOff x="0" y="0"/>
            <a:chExt cx="1391014" cy="152400"/>
          </a:xfrm>
        </p:grpSpPr>
        <p:sp>
          <p:nvSpPr>
            <p:cNvPr id="8" name="Freeform 8"/>
            <p:cNvSpPr/>
            <p:nvPr/>
          </p:nvSpPr>
          <p:spPr>
            <a:xfrm>
              <a:off x="0" y="0"/>
              <a:ext cx="1391014" cy="152400"/>
            </a:xfrm>
            <a:custGeom>
              <a:avLst/>
              <a:gdLst/>
              <a:ahLst/>
              <a:cxnLst/>
              <a:rect l="l" t="t" r="r" b="b"/>
              <a:pathLst>
                <a:path w="1391014" h="152400">
                  <a:moveTo>
                    <a:pt x="0" y="0"/>
                  </a:moveTo>
                  <a:lnTo>
                    <a:pt x="1391014" y="0"/>
                  </a:lnTo>
                  <a:lnTo>
                    <a:pt x="1391014" y="152400"/>
                  </a:lnTo>
                  <a:lnTo>
                    <a:pt x="0" y="152400"/>
                  </a:lnTo>
                  <a:close/>
                </a:path>
              </a:pathLst>
            </a:custGeom>
            <a:solidFill>
              <a:srgbClr val="C39950"/>
            </a:solidFill>
          </p:spPr>
        </p:sp>
      </p:grpSp>
      <p:sp>
        <p:nvSpPr>
          <p:cNvPr id="9" name="TextBox 9"/>
          <p:cNvSpPr txBox="1"/>
          <p:nvPr/>
        </p:nvSpPr>
        <p:spPr>
          <a:xfrm>
            <a:off x="2817341" y="3116478"/>
            <a:ext cx="5542005" cy="1482090"/>
          </a:xfrm>
          <a:prstGeom prst="rect">
            <a:avLst/>
          </a:prstGeom>
        </p:spPr>
        <p:txBody>
          <a:bodyPr lIns="0" tIns="0" rIns="0" bIns="0" rtlCol="0" anchor="t">
            <a:spAutoFit/>
          </a:bodyPr>
          <a:lstStyle/>
          <a:p>
            <a:pPr algn="ctr">
              <a:lnSpc>
                <a:spcPts val="10680"/>
              </a:lnSpc>
            </a:pPr>
            <a:r>
              <a:rPr lang="en-US" sz="12000" dirty="0">
                <a:solidFill>
                  <a:srgbClr val="C39950"/>
                </a:solidFill>
                <a:latin typeface="Dream Avenue"/>
              </a:rPr>
              <a:t>GUCCI</a:t>
            </a:r>
          </a:p>
        </p:txBody>
      </p:sp>
      <p:sp>
        <p:nvSpPr>
          <p:cNvPr id="10" name="TextBox 10"/>
          <p:cNvSpPr txBox="1"/>
          <p:nvPr/>
        </p:nvSpPr>
        <p:spPr>
          <a:xfrm>
            <a:off x="2553119" y="4855743"/>
            <a:ext cx="6070448" cy="2165914"/>
          </a:xfrm>
          <a:prstGeom prst="rect">
            <a:avLst/>
          </a:prstGeom>
        </p:spPr>
        <p:txBody>
          <a:bodyPr lIns="0" tIns="0" rIns="0" bIns="0" rtlCol="0" anchor="t">
            <a:spAutoFit/>
          </a:bodyPr>
          <a:lstStyle/>
          <a:p>
            <a:pPr algn="ctr">
              <a:lnSpc>
                <a:spcPts val="8054"/>
              </a:lnSpc>
            </a:pPr>
            <a:r>
              <a:rPr lang="en-US" sz="9049" dirty="0">
                <a:solidFill>
                  <a:srgbClr val="C39950"/>
                </a:solidFill>
                <a:latin typeface="BDScript"/>
              </a:rPr>
              <a:t>TRADITION &amp; INNOVATION</a:t>
            </a:r>
          </a:p>
        </p:txBody>
      </p:sp>
      <p:sp>
        <p:nvSpPr>
          <p:cNvPr id="11" name="TextBox 11"/>
          <p:cNvSpPr txBox="1"/>
          <p:nvPr/>
        </p:nvSpPr>
        <p:spPr>
          <a:xfrm>
            <a:off x="3551429" y="7101810"/>
            <a:ext cx="4073829" cy="414350"/>
          </a:xfrm>
          <a:prstGeom prst="rect">
            <a:avLst/>
          </a:prstGeom>
        </p:spPr>
        <p:txBody>
          <a:bodyPr lIns="0" tIns="0" rIns="0" bIns="0" rtlCol="0" anchor="t">
            <a:spAutoFit/>
          </a:bodyPr>
          <a:lstStyle/>
          <a:p>
            <a:pPr algn="ctr">
              <a:lnSpc>
                <a:spcPts val="3411"/>
              </a:lnSpc>
            </a:pPr>
            <a:r>
              <a:rPr lang="en-US" sz="2437" spc="194" dirty="0" err="1">
                <a:solidFill>
                  <a:schemeClr val="bg1"/>
                </a:solidFill>
                <a:latin typeface="DM Sans"/>
              </a:rPr>
              <a:t>Josué</a:t>
            </a:r>
            <a:r>
              <a:rPr lang="en-US" sz="2437" spc="194" dirty="0">
                <a:solidFill>
                  <a:schemeClr val="bg1"/>
                </a:solidFill>
                <a:latin typeface="DM Sans"/>
              </a:rPr>
              <a:t> Gerardo </a:t>
            </a:r>
            <a:r>
              <a:rPr lang="en-US" sz="2437" spc="194" dirty="0" err="1">
                <a:solidFill>
                  <a:schemeClr val="bg1"/>
                </a:solidFill>
                <a:latin typeface="DM Sans"/>
              </a:rPr>
              <a:t>Zozoaga</a:t>
            </a:r>
            <a:endParaRPr lang="en-US" sz="2437" spc="194" dirty="0">
              <a:solidFill>
                <a:schemeClr val="bg1"/>
              </a:solidFill>
              <a:latin typeface="DM Sans"/>
            </a:endParaRPr>
          </a:p>
        </p:txBody>
      </p:sp>
      <p:sp>
        <p:nvSpPr>
          <p:cNvPr id="12" name="AutoShape 12"/>
          <p:cNvSpPr/>
          <p:nvPr/>
        </p:nvSpPr>
        <p:spPr>
          <a:xfrm>
            <a:off x="3942423" y="2566172"/>
            <a:ext cx="3291840" cy="0"/>
          </a:xfrm>
          <a:prstGeom prst="line">
            <a:avLst/>
          </a:prstGeom>
          <a:ln w="28575" cap="flat">
            <a:solidFill>
              <a:srgbClr val="C39950"/>
            </a:solidFill>
            <a:prstDash val="solid"/>
            <a:headEnd type="none" w="sm" len="sm"/>
            <a:tailEnd type="none" w="sm" len="sm"/>
          </a:ln>
        </p:spPr>
      </p:sp>
      <p:sp>
        <p:nvSpPr>
          <p:cNvPr id="13" name="AutoShape 13"/>
          <p:cNvSpPr/>
          <p:nvPr/>
        </p:nvSpPr>
        <p:spPr>
          <a:xfrm>
            <a:off x="3942423" y="8025885"/>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86658 -0.87176 L -0.43394 -0.87176 C -0.23984 -0.87176 -0.10729 -0.73904 -0.04939 -0.56111 C -0.01658 -0.42454 5.55556E-7 -0.14568 5.55556E-7 -0.00015 " pathEditMode="relative" rAng="0" ptsTypes="AAAA">
                                      <p:cBhvr>
                                        <p:cTn id="6" dur="2000" fill="hold"/>
                                        <p:tgtEl>
                                          <p:spTgt spid="6"/>
                                        </p:tgtEl>
                                        <p:attrNameLst>
                                          <p:attrName>ppt_x</p:attrName>
                                          <p:attrName>ppt_y</p:attrName>
                                        </p:attrNameLst>
                                      </p:cBhvr>
                                      <p:rCtr x="43325" y="43580"/>
                                    </p:animMotion>
                                  </p:childTnLst>
                                </p:cTn>
                              </p:par>
                              <p:par>
                                <p:cTn id="7" presetID="10" presetClass="emph" presetSubtype="0" fill="hold" grpId="0" nodeType="withEffect">
                                  <p:stCondLst>
                                    <p:cond delay="0"/>
                                  </p:stCondLst>
                                  <p:childTnLst>
                                    <p:anim calcmode="discrete" valueType="str">
                                      <p:cBhvr override="childStyle">
                                        <p:cTn id="8" dur="2000" fill="hold"/>
                                        <p:tgtEl>
                                          <p:spTgt spid="9"/>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10"/>
                                        </p:tgtEl>
                                      </p:cBhvr>
                                      <p:to x="80000" y="100000"/>
                                    </p:animScale>
                                    <p:anim by="(#ppt_w*0.10)" calcmode="lin" valueType="num">
                                      <p:cBhvr>
                                        <p:cTn id="11" dur="250" autoRev="1" fill="hold">
                                          <p:stCondLst>
                                            <p:cond delay="0"/>
                                          </p:stCondLst>
                                        </p:cTn>
                                        <p:tgtEl>
                                          <p:spTgt spid="10"/>
                                        </p:tgtEl>
                                        <p:attrNameLst>
                                          <p:attrName>ppt_x</p:attrName>
                                        </p:attrNameLst>
                                      </p:cBhvr>
                                    </p:anim>
                                    <p:anim by="(-#ppt_w*0.10)" calcmode="lin" valueType="num">
                                      <p:cBhvr>
                                        <p:cTn id="12" dur="250" autoRev="1" fill="hold">
                                          <p:stCondLst>
                                            <p:cond delay="0"/>
                                          </p:stCondLst>
                                        </p:cTn>
                                        <p:tgtEl>
                                          <p:spTgt spid="10"/>
                                        </p:tgtEl>
                                        <p:attrNameLst>
                                          <p:attrName>ppt_y</p:attrName>
                                        </p:attrNameLst>
                                      </p:cBhvr>
                                    </p:anim>
                                    <p:animRot by="-480000">
                                      <p:cBhvr>
                                        <p:cTn id="13" dur="2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6E9EB2AA-29A5-2010-5FB4-B3F92B83165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66803" y="1723500"/>
            <a:ext cx="6840000" cy="6840000"/>
            <a:chOff x="0" y="-1"/>
            <a:chExt cx="9120001" cy="91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0" y="-1"/>
              <a:ext cx="9120001" cy="9120000"/>
            </a:xfrm>
            <a:prstGeom prst="ellipse">
              <a:avLst/>
            </a:prstGeom>
          </p:spPr>
        </p:pic>
      </p:grpSp>
      <p:sp>
        <p:nvSpPr>
          <p:cNvPr id="7" name="TextBox 7"/>
          <p:cNvSpPr txBox="1"/>
          <p:nvPr/>
        </p:nvSpPr>
        <p:spPr>
          <a:xfrm>
            <a:off x="1481197" y="3819987"/>
            <a:ext cx="8033109" cy="1890197"/>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One can realize the use of decorative (live) plants, wooden floors, carpets, natural light, padded seats and walls, which generates a cozy atmosphere in the store.</a:t>
            </a:r>
          </a:p>
        </p:txBody>
      </p:sp>
      <p:sp>
        <p:nvSpPr>
          <p:cNvPr id="8" name="AutoShape 8"/>
          <p:cNvSpPr/>
          <p:nvPr/>
        </p:nvSpPr>
        <p:spPr>
          <a:xfrm>
            <a:off x="4080847" y="341245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2928753" y="13994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 CONCEPT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 -0.55864 C -0.0375 -0.42407 -4.44444E-6 -0.14383 -4.44444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2860EF0C-1683-506A-A1D5-147B470207D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4478052" y="3412453"/>
            <a:ext cx="3291840" cy="0"/>
          </a:xfrm>
          <a:prstGeom prst="line">
            <a:avLst/>
          </a:prstGeom>
          <a:ln w="28575" cap="flat">
            <a:solidFill>
              <a:srgbClr val="C39950"/>
            </a:solidFill>
            <a:prstDash val="solid"/>
            <a:headEnd type="none" w="sm" len="sm"/>
            <a:tailEnd type="none" w="sm" len="sm"/>
          </a:ln>
        </p:spPr>
      </p:sp>
      <p:sp>
        <p:nvSpPr>
          <p:cNvPr id="6" name="TextBox 6"/>
          <p:cNvSpPr txBox="1"/>
          <p:nvPr/>
        </p:nvSpPr>
        <p:spPr>
          <a:xfrm>
            <a:off x="3325958" y="13994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 CONCEPT</a:t>
            </a:r>
          </a:p>
        </p:txBody>
      </p:sp>
      <p:grpSp>
        <p:nvGrpSpPr>
          <p:cNvPr id="7" name="Group 7"/>
          <p:cNvGrpSpPr/>
          <p:nvPr/>
        </p:nvGrpSpPr>
        <p:grpSpPr>
          <a:xfrm>
            <a:off x="9966803" y="1913820"/>
            <a:ext cx="6840000" cy="6840000"/>
            <a:chOff x="-556005" y="-1461844"/>
            <a:chExt cx="9120001" cy="9120000"/>
          </a:xfrm>
        </p:grpSpPr>
        <p:pic>
          <p:nvPicPr>
            <p:cNvPr id="8" name="Picture 8"/>
            <p:cNvPicPr>
              <a:picLocks/>
            </p:cNvPicPr>
            <p:nvPr/>
          </p:nvPicPr>
          <p:blipFill rotWithShape="1">
            <a:blip r:embed="rId3">
              <a:extLst>
                <a:ext uri="{28A0092B-C50C-407E-A947-70E740481C1C}">
                  <a14:useLocalDpi xmlns:a14="http://schemas.microsoft.com/office/drawing/2010/main"/>
                </a:ext>
              </a:extLst>
            </a:blip>
            <a:srcRect/>
            <a:stretch/>
          </p:blipFill>
          <p:spPr>
            <a:xfrm>
              <a:off x="-556005" y="-1461844"/>
              <a:ext cx="9120001" cy="9120000"/>
            </a:xfrm>
            <a:prstGeom prst="ellipse">
              <a:avLst/>
            </a:prstGeom>
          </p:spPr>
        </p:pic>
      </p:grpSp>
      <p:sp>
        <p:nvSpPr>
          <p:cNvPr id="9" name="TextBox 9"/>
          <p:cNvSpPr txBox="1"/>
          <p:nvPr/>
        </p:nvSpPr>
        <p:spPr>
          <a:xfrm>
            <a:off x="1481197" y="3734696"/>
            <a:ext cx="8033109" cy="4506298"/>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As for services, since you enter the store there will be someone at the door who will welcome you and assign you </a:t>
            </a:r>
            <a:r>
              <a:rPr lang="en-US" sz="2500" b="1" dirty="0">
                <a:solidFill>
                  <a:srgbClr val="737373"/>
                </a:solidFill>
                <a:latin typeface="DM Sans"/>
              </a:rPr>
              <a:t>a staff member who will give you personalized attention</a:t>
            </a:r>
            <a:r>
              <a:rPr lang="en-US" sz="2500" dirty="0">
                <a:solidFill>
                  <a:srgbClr val="737373"/>
                </a:solidFill>
                <a:latin typeface="DM Sans"/>
              </a:rPr>
              <a:t>, dedicating himself only and completely to you throughout your stay. It was remarked that some of the </a:t>
            </a:r>
            <a:r>
              <a:rPr lang="en-US" sz="2500" b="1" dirty="0">
                <a:solidFill>
                  <a:srgbClr val="737373"/>
                </a:solidFill>
                <a:latin typeface="DM Sans"/>
              </a:rPr>
              <a:t>staff members are open to have a normal conversation</a:t>
            </a:r>
            <a:r>
              <a:rPr lang="en-US" sz="2500" dirty="0">
                <a:solidFill>
                  <a:srgbClr val="737373"/>
                </a:solidFill>
                <a:latin typeface="DM Sans"/>
              </a:rPr>
              <a:t> about general topics with clients.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 -0.55864 C -0.0375 -0.42408 -4.44444E-6 -0.14383 -4.44444E-6 1.48148E-6 " pathEditMode="relative" rAng="0" ptsTypes="AAAA">
                                      <p:cBhvr>
                                        <p:cTn id="6" dur="2000" fill="hold"/>
                                        <p:tgtEl>
                                          <p:spTgt spid="7"/>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34CD82AF-FBE5-72D9-79A6-D2F0B6FCFC0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66803" y="1723500"/>
            <a:ext cx="6840000" cy="6840000"/>
            <a:chOff x="-556005" y="-1715604"/>
            <a:chExt cx="9120001" cy="91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556005" y="-1715604"/>
              <a:ext cx="9120001" cy="9120000"/>
            </a:xfrm>
            <a:prstGeom prst="ellipse">
              <a:avLst/>
            </a:prstGeom>
          </p:spPr>
        </p:pic>
      </p:grpSp>
      <p:sp>
        <p:nvSpPr>
          <p:cNvPr id="7" name="TextBox 7"/>
          <p:cNvSpPr txBox="1"/>
          <p:nvPr/>
        </p:nvSpPr>
        <p:spPr>
          <a:xfrm>
            <a:off x="1481197" y="3661132"/>
            <a:ext cx="8033109" cy="2544223"/>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On the other hand, </a:t>
            </a:r>
            <a:r>
              <a:rPr lang="en-US" sz="2500" b="1" dirty="0">
                <a:solidFill>
                  <a:srgbClr val="737373"/>
                </a:solidFill>
                <a:latin typeface="DM Sans"/>
              </a:rPr>
              <a:t>water is offered to consumers</a:t>
            </a:r>
            <a:r>
              <a:rPr lang="en-US" sz="2500" dirty="0">
                <a:solidFill>
                  <a:srgbClr val="737373"/>
                </a:solidFill>
                <a:latin typeface="DM Sans"/>
              </a:rPr>
              <a:t>, and a glass of champagne to the most distinguished customers. </a:t>
            </a:r>
            <a:r>
              <a:rPr lang="en-US" sz="2500" b="1" dirty="0">
                <a:solidFill>
                  <a:srgbClr val="737373"/>
                </a:solidFill>
                <a:latin typeface="DM Sans"/>
              </a:rPr>
              <a:t>Each seat shall have a shoehorn </a:t>
            </a:r>
            <a:r>
              <a:rPr lang="en-US" sz="2500" dirty="0">
                <a:solidFill>
                  <a:srgbClr val="737373"/>
                </a:solidFill>
                <a:latin typeface="DM Sans"/>
              </a:rPr>
              <a:t>to facilitate the testing of the footwear.</a:t>
            </a:r>
          </a:p>
        </p:txBody>
      </p:sp>
      <p:sp>
        <p:nvSpPr>
          <p:cNvPr id="8" name="AutoShape 8"/>
          <p:cNvSpPr/>
          <p:nvPr/>
        </p:nvSpPr>
        <p:spPr>
          <a:xfrm>
            <a:off x="4080847" y="341245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2928753" y="13994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 CONCEPT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 -0.55864 C -0.0375 -0.42407 -4.44444E-6 -0.14383 -4.44444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E12A680-750D-F9D5-16BF-CC875E8367EF}"/>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98242" y="1723500"/>
            <a:ext cx="6840000" cy="6840000"/>
            <a:chOff x="0" y="0"/>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0" y="0"/>
              <a:ext cx="9120000" cy="9120000"/>
            </a:xfrm>
            <a:prstGeom prst="ellipse">
              <a:avLst/>
            </a:prstGeom>
          </p:spPr>
        </p:pic>
      </p:grpSp>
      <p:sp>
        <p:nvSpPr>
          <p:cNvPr id="7" name="TextBox 7"/>
          <p:cNvSpPr txBox="1"/>
          <p:nvPr/>
        </p:nvSpPr>
        <p:spPr>
          <a:xfrm>
            <a:off x="1599503" y="3794182"/>
            <a:ext cx="7977681" cy="3070110"/>
          </a:xfrm>
          <a:prstGeom prst="rect">
            <a:avLst/>
          </a:prstGeom>
        </p:spPr>
        <p:txBody>
          <a:bodyPr lIns="0" tIns="0" rIns="0" bIns="0" rtlCol="0" anchor="t">
            <a:spAutoFit/>
          </a:bodyPr>
          <a:lstStyle/>
          <a:p>
            <a:pPr algn="ctr">
              <a:lnSpc>
                <a:spcPts val="11567"/>
              </a:lnSpc>
            </a:pPr>
            <a:r>
              <a:rPr lang="en-US" sz="12997">
                <a:solidFill>
                  <a:srgbClr val="C39950"/>
                </a:solidFill>
                <a:latin typeface="Dream Avenue"/>
              </a:rPr>
              <a:t>DISTRICT &amp; STREET </a:t>
            </a:r>
          </a:p>
        </p:txBody>
      </p:sp>
      <p:sp>
        <p:nvSpPr>
          <p:cNvPr id="8" name="AutoShape 8"/>
          <p:cNvSpPr/>
          <p:nvPr/>
        </p:nvSpPr>
        <p:spPr>
          <a:xfrm>
            <a:off x="3942423" y="3227892"/>
            <a:ext cx="3291840" cy="0"/>
          </a:xfrm>
          <a:prstGeom prst="line">
            <a:avLst/>
          </a:prstGeom>
          <a:ln w="28575" cap="flat">
            <a:solidFill>
              <a:srgbClr val="C39950"/>
            </a:solidFill>
            <a:prstDash val="solid"/>
            <a:headEnd type="none" w="sm" len="sm"/>
            <a:tailEnd type="none" w="sm" len="sm"/>
          </a:ln>
        </p:spPr>
      </p:sp>
      <p:sp>
        <p:nvSpPr>
          <p:cNvPr id="9" name="AutoShape 9"/>
          <p:cNvSpPr/>
          <p:nvPr/>
        </p:nvSpPr>
        <p:spPr>
          <a:xfrm>
            <a:off x="3942423" y="6732270"/>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2743289" y="7430581"/>
            <a:ext cx="5690108" cy="1127168"/>
          </a:xfrm>
          <a:prstGeom prst="rect">
            <a:avLst/>
          </a:prstGeom>
        </p:spPr>
        <p:txBody>
          <a:bodyPr wrap="square" lIns="0" tIns="0" rIns="0" bIns="0" rtlCol="0" anchor="t">
            <a:spAutoFit/>
          </a:bodyPr>
          <a:lstStyle/>
          <a:p>
            <a:pPr algn="ctr">
              <a:lnSpc>
                <a:spcPts val="8054"/>
              </a:lnSpc>
            </a:pPr>
            <a:r>
              <a:rPr lang="en-US" sz="9049" dirty="0">
                <a:solidFill>
                  <a:srgbClr val="AC5219"/>
                </a:solidFill>
                <a:latin typeface="BDScript"/>
              </a:rPr>
              <a:t>Le Triangle d’Or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5.55556E-7 -0.14383 -5.55556E-7 0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10"/>
                                        </p:tgtEl>
                                      </p:cBhvr>
                                      <p:to x="80000" y="100000"/>
                                    </p:animScale>
                                    <p:anim by="(#ppt_w*0.10)" calcmode="lin" valueType="num">
                                      <p:cBhvr>
                                        <p:cTn id="11" dur="250" autoRev="1" fill="hold">
                                          <p:stCondLst>
                                            <p:cond delay="0"/>
                                          </p:stCondLst>
                                        </p:cTn>
                                        <p:tgtEl>
                                          <p:spTgt spid="10"/>
                                        </p:tgtEl>
                                        <p:attrNameLst>
                                          <p:attrName>ppt_x</p:attrName>
                                        </p:attrNameLst>
                                      </p:cBhvr>
                                    </p:anim>
                                    <p:anim by="(-#ppt_w*0.10)" calcmode="lin" valueType="num">
                                      <p:cBhvr>
                                        <p:cTn id="12" dur="250" autoRev="1" fill="hold">
                                          <p:stCondLst>
                                            <p:cond delay="0"/>
                                          </p:stCondLst>
                                        </p:cTn>
                                        <p:tgtEl>
                                          <p:spTgt spid="10"/>
                                        </p:tgtEl>
                                        <p:attrNameLst>
                                          <p:attrName>ppt_y</p:attrName>
                                        </p:attrNameLst>
                                      </p:cBhvr>
                                    </p:anim>
                                    <p:animRot by="-480000">
                                      <p:cBhvr>
                                        <p:cTn id="13" dur="2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3C72AA10-C62B-FADF-9CEE-0B49BC6CC67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0" y="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0" y="0"/>
              <a:ext cx="9120001" cy="9120000"/>
            </a:xfrm>
            <a:prstGeom prst="ellipse">
              <a:avLst/>
            </a:prstGeom>
          </p:spPr>
        </p:pic>
      </p:grpSp>
      <p:sp>
        <p:nvSpPr>
          <p:cNvPr id="7" name="TextBox 7"/>
          <p:cNvSpPr txBox="1"/>
          <p:nvPr/>
        </p:nvSpPr>
        <p:spPr>
          <a:xfrm>
            <a:off x="10390331" y="1499540"/>
            <a:ext cx="4783340"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AU 8ÈME</a:t>
            </a:r>
          </a:p>
        </p:txBody>
      </p:sp>
      <p:sp>
        <p:nvSpPr>
          <p:cNvPr id="8" name="TextBox 8"/>
          <p:cNvSpPr txBox="1"/>
          <p:nvPr/>
        </p:nvSpPr>
        <p:spPr>
          <a:xfrm>
            <a:off x="8660600" y="2952750"/>
            <a:ext cx="8242802" cy="4506298"/>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The shop is located within the 8th arrondissement. At the same time, a highly touristic place, and one of the areas where people of high socioeconomic class reside. In the roundabout of Champs-Élysées-Marcel-Dassault,  linking Av. de Champs-Élysées, Av. Matignon, Av. Franklin-D.-Roosevelt and Av. Montaigne, and adjoins the gardens of the Champs-Élysées. </a:t>
            </a:r>
          </a:p>
        </p:txBody>
      </p:sp>
      <p:sp>
        <p:nvSpPr>
          <p:cNvPr id="9" name="AutoShape 9"/>
          <p:cNvSpPr/>
          <p:nvPr/>
        </p:nvSpPr>
        <p:spPr>
          <a:xfrm>
            <a:off x="11136080" y="2550517"/>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D241F259-7272-56D8-658A-A798E6A8513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96606" y="1723500"/>
            <a:ext cx="6840000" cy="6840000"/>
            <a:chOff x="131792" y="926400"/>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31792" y="926400"/>
              <a:ext cx="9120000" cy="9120000"/>
            </a:xfrm>
            <a:prstGeom prst="ellipse">
              <a:avLst/>
            </a:prstGeom>
          </p:spPr>
        </p:pic>
      </p:grpSp>
      <p:sp>
        <p:nvSpPr>
          <p:cNvPr id="7" name="TextBox 7"/>
          <p:cNvSpPr txBox="1"/>
          <p:nvPr/>
        </p:nvSpPr>
        <p:spPr>
          <a:xfrm>
            <a:off x="1331109" y="3901621"/>
            <a:ext cx="8041491" cy="3198248"/>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Av. Montaigne links the Place de </a:t>
            </a:r>
            <a:r>
              <a:rPr lang="en-US" sz="2500" dirty="0" err="1">
                <a:solidFill>
                  <a:srgbClr val="737373"/>
                </a:solidFill>
                <a:latin typeface="DM Sans"/>
              </a:rPr>
              <a:t>l'Alma</a:t>
            </a:r>
            <a:r>
              <a:rPr lang="en-US" sz="2500" dirty="0">
                <a:solidFill>
                  <a:srgbClr val="737373"/>
                </a:solidFill>
                <a:latin typeface="DM Sans"/>
              </a:rPr>
              <a:t> with the Champs-Elysées. It also has a view of the Eiffel Tower, beautiful buildings such as the Hôtel </a:t>
            </a:r>
            <a:r>
              <a:rPr lang="en-US" sz="2500" dirty="0" err="1">
                <a:solidFill>
                  <a:srgbClr val="737373"/>
                </a:solidFill>
                <a:latin typeface="DM Sans"/>
              </a:rPr>
              <a:t>d'Espeyran</a:t>
            </a:r>
            <a:r>
              <a:rPr lang="en-US" sz="2500" dirty="0">
                <a:solidFill>
                  <a:srgbClr val="737373"/>
                </a:solidFill>
                <a:latin typeface="DM Sans"/>
              </a:rPr>
              <a:t>, restaurants such as Fouquet’s and tourist hotels such as Hôtel Plaza </a:t>
            </a:r>
            <a:r>
              <a:rPr lang="en-US" sz="2500" dirty="0" err="1">
                <a:solidFill>
                  <a:srgbClr val="737373"/>
                </a:solidFill>
                <a:latin typeface="DM Sans"/>
              </a:rPr>
              <a:t>Athénée</a:t>
            </a:r>
            <a:r>
              <a:rPr lang="en-US" sz="2500" dirty="0">
                <a:solidFill>
                  <a:srgbClr val="737373"/>
                </a:solidFill>
                <a:latin typeface="DM Sans"/>
              </a:rPr>
              <a:t>. </a:t>
            </a:r>
          </a:p>
        </p:txBody>
      </p:sp>
      <p:sp>
        <p:nvSpPr>
          <p:cNvPr id="8" name="AutoShape 8"/>
          <p:cNvSpPr/>
          <p:nvPr/>
        </p:nvSpPr>
        <p:spPr>
          <a:xfrm>
            <a:off x="3806590" y="3536278"/>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2654497" y="15518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DISTRICT &amp; </a:t>
            </a:r>
          </a:p>
          <a:p>
            <a:pPr algn="ctr">
              <a:lnSpc>
                <a:spcPts val="7609"/>
              </a:lnSpc>
            </a:pPr>
            <a:r>
              <a:rPr lang="en-US" sz="8549">
                <a:solidFill>
                  <a:srgbClr val="C39950"/>
                </a:solidFill>
                <a:latin typeface="Dream Avenue"/>
              </a:rPr>
              <a:t>STREET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descr="Pantalla de video juego&#10;&#10;Descripción generada automáticamente con confianza media">
            <a:extLst>
              <a:ext uri="{FF2B5EF4-FFF2-40B4-BE49-F238E27FC236}">
                <a16:creationId xmlns:a16="http://schemas.microsoft.com/office/drawing/2014/main" id="{D7C2B1B0-8CBC-2CB2-F3AC-853DEC4C49A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4478052" y="3536278"/>
            <a:ext cx="3291840" cy="0"/>
          </a:xfrm>
          <a:prstGeom prst="line">
            <a:avLst/>
          </a:prstGeom>
          <a:ln w="28575" cap="flat">
            <a:solidFill>
              <a:srgbClr val="C39950"/>
            </a:solidFill>
            <a:prstDash val="solid"/>
            <a:headEnd type="none" w="sm" len="sm"/>
            <a:tailEnd type="none" w="sm" len="sm"/>
          </a:ln>
        </p:spPr>
      </p:sp>
      <p:sp>
        <p:nvSpPr>
          <p:cNvPr id="14" name="TextBox 14"/>
          <p:cNvSpPr txBox="1"/>
          <p:nvPr/>
        </p:nvSpPr>
        <p:spPr>
          <a:xfrm>
            <a:off x="3325958" y="15518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DISTRICT &amp; </a:t>
            </a:r>
          </a:p>
          <a:p>
            <a:pPr algn="ctr">
              <a:lnSpc>
                <a:spcPts val="7609"/>
              </a:lnSpc>
            </a:pPr>
            <a:r>
              <a:rPr lang="en-US" sz="8549">
                <a:solidFill>
                  <a:srgbClr val="C39950"/>
                </a:solidFill>
                <a:latin typeface="Dream Avenue"/>
              </a:rPr>
              <a:t>STREET</a:t>
            </a:r>
          </a:p>
        </p:txBody>
      </p:sp>
      <p:grpSp>
        <p:nvGrpSpPr>
          <p:cNvPr id="6" name="Group 6"/>
          <p:cNvGrpSpPr/>
          <p:nvPr/>
        </p:nvGrpSpPr>
        <p:grpSpPr>
          <a:xfrm>
            <a:off x="10666376" y="1790700"/>
            <a:ext cx="2828925" cy="2821344"/>
            <a:chOff x="0" y="0"/>
            <a:chExt cx="3771900" cy="3761792"/>
          </a:xfrm>
        </p:grpSpPr>
        <p:pic>
          <p:nvPicPr>
            <p:cNvPr id="7"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8" name="Group 8"/>
          <p:cNvGrpSpPr/>
          <p:nvPr/>
        </p:nvGrpSpPr>
        <p:grpSpPr>
          <a:xfrm>
            <a:off x="11180726" y="4621356"/>
            <a:ext cx="2828925" cy="2821344"/>
            <a:chOff x="0" y="0"/>
            <a:chExt cx="3771900" cy="3761792"/>
          </a:xfrm>
        </p:grpSpPr>
        <p:pic>
          <p:nvPicPr>
            <p:cNvPr id="9"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0" name="Group 10"/>
          <p:cNvGrpSpPr/>
          <p:nvPr/>
        </p:nvGrpSpPr>
        <p:grpSpPr>
          <a:xfrm>
            <a:off x="13352333" y="2777112"/>
            <a:ext cx="2828925" cy="2821344"/>
            <a:chOff x="0" y="0"/>
            <a:chExt cx="3771900" cy="3761792"/>
          </a:xfrm>
        </p:grpSpPr>
        <p:pic>
          <p:nvPicPr>
            <p:cNvPr id="11"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2" name="Group 12"/>
          <p:cNvGrpSpPr/>
          <p:nvPr/>
        </p:nvGrpSpPr>
        <p:grpSpPr>
          <a:xfrm>
            <a:off x="13866683" y="5592056"/>
            <a:ext cx="2828925" cy="2821344"/>
            <a:chOff x="0" y="0"/>
            <a:chExt cx="3771900" cy="3761792"/>
          </a:xfrm>
        </p:grpSpPr>
        <p:pic>
          <p:nvPicPr>
            <p:cNvPr id="13" name="Picture 13"/>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sp>
        <p:nvSpPr>
          <p:cNvPr id="24" name="TextBox 7">
            <a:extLst>
              <a:ext uri="{FF2B5EF4-FFF2-40B4-BE49-F238E27FC236}">
                <a16:creationId xmlns:a16="http://schemas.microsoft.com/office/drawing/2014/main" id="{DA17A3A5-F542-0EEB-34F4-2221A4944EE2}"/>
              </a:ext>
            </a:extLst>
          </p:cNvPr>
          <p:cNvSpPr txBox="1"/>
          <p:nvPr/>
        </p:nvSpPr>
        <p:spPr>
          <a:xfrm>
            <a:off x="1481197" y="3819987"/>
            <a:ext cx="8670829" cy="3209212"/>
          </a:xfrm>
          <a:prstGeom prst="rect">
            <a:avLst/>
          </a:prstGeom>
        </p:spPr>
        <p:txBody>
          <a:bodyPr wrap="square" lIns="0" tIns="0" rIns="0" bIns="0" rtlCol="0" anchor="t">
            <a:spAutoFit/>
          </a:bodyPr>
          <a:lstStyle/>
          <a:p>
            <a:pPr algn="just">
              <a:lnSpc>
                <a:spcPts val="5051"/>
              </a:lnSpc>
            </a:pPr>
            <a:r>
              <a:rPr lang="en-US" sz="2500" b="1" dirty="0">
                <a:solidFill>
                  <a:srgbClr val="737373"/>
                </a:solidFill>
                <a:latin typeface="DM Sans"/>
              </a:rPr>
              <a:t>Av. Montaigne </a:t>
            </a:r>
            <a:r>
              <a:rPr lang="en-US" sz="2500" dirty="0">
                <a:solidFill>
                  <a:srgbClr val="737373"/>
                </a:solidFill>
                <a:latin typeface="DM Sans"/>
              </a:rPr>
              <a:t>is well known for being </a:t>
            </a:r>
            <a:r>
              <a:rPr lang="en-US" sz="2500" b="1" dirty="0">
                <a:solidFill>
                  <a:srgbClr val="737373"/>
                </a:solidFill>
                <a:latin typeface="DM Sans"/>
              </a:rPr>
              <a:t>one of the most elegant and luxurious avenues in Paris</a:t>
            </a:r>
            <a:r>
              <a:rPr lang="en-US" sz="2500" dirty="0">
                <a:solidFill>
                  <a:srgbClr val="737373"/>
                </a:solidFill>
                <a:latin typeface="DM Sans"/>
              </a:rPr>
              <a:t>. This avenue is one of the edges of the Triangle d’Or, and a great concentrate of Parisian luxury. The real estate price reaches 30,000€ per m2.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2.77778E-7 -0.14383 -2.77778E-7 -1.11111E-6 " pathEditMode="relative" rAng="0" ptsTypes="AAAA">
                                      <p:cBhvr>
                                        <p:cTn id="6" dur="2000" fill="hold"/>
                                        <p:tgtEl>
                                          <p:spTgt spid="6"/>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6 -0.85926 C -0.25478 -0.85926 -0.13377 -0.73411 -0.07231 -0.55864 C -0.0375 -0.42408 4.72222E-6 -0.14383 4.72222E-6 1.23457E-6 " pathEditMode="relative" rAng="0" ptsTypes="AAAA">
                                      <p:cBhvr>
                                        <p:cTn id="8" dur="2000" fill="hold"/>
                                        <p:tgtEl>
                                          <p:spTgt spid="10"/>
                                        </p:tgtEl>
                                        <p:attrNameLst>
                                          <p:attrName>ppt_x</p:attrName>
                                          <p:attrName>ppt_y</p:attrName>
                                        </p:attrNameLst>
                                      </p:cBhvr>
                                      <p:rCtr x="45998" y="42963"/>
                                    </p:animMotion>
                                  </p:childTnLst>
                                </p:cTn>
                              </p:par>
                              <p:par>
                                <p:cTn id="9" presetID="50" presetClass="path" presetSubtype="0" accel="50000" decel="50000" fill="hold" nodeType="withEffect">
                                  <p:stCondLst>
                                    <p:cond delay="0"/>
                                  </p:stCondLst>
                                  <p:childTnLst>
                                    <p:animMotion origin="layout" path="M -0.91997 -0.85926 L -0.46086 -0.85926 C -0.25478 -0.85926 -0.13377 -0.73411 -0.07231 -0.55865 C -0.0375 -0.42408 4.72222E-6 -0.14383 4.72222E-6 4.5679E-6 " pathEditMode="relative" rAng="0" ptsTypes="AAAA">
                                      <p:cBhvr>
                                        <p:cTn id="10" dur="2000" fill="hold"/>
                                        <p:tgtEl>
                                          <p:spTgt spid="8"/>
                                        </p:tgtEl>
                                        <p:attrNameLst>
                                          <p:attrName>ppt_x</p:attrName>
                                          <p:attrName>ppt_y</p:attrName>
                                        </p:attrNameLst>
                                      </p:cBhvr>
                                      <p:rCtr x="45998" y="42963"/>
                                    </p:animMotion>
                                  </p:childTnLst>
                                </p:cTn>
                              </p:par>
                              <p:par>
                                <p:cTn id="11" presetID="50" presetClass="path" presetSubtype="0" accel="50000" decel="50000" fill="hold" nodeType="withEffect">
                                  <p:stCondLst>
                                    <p:cond delay="0"/>
                                  </p:stCondLst>
                                  <p:childTnLst>
                                    <p:animMotion origin="layout" path="M -0.91997 -0.85926 L -0.46085 -0.85926 C -0.25477 -0.85926 -0.13377 -0.73411 -0.07231 -0.55864 C -0.0375 -0.42407 -2.77778E-7 -0.14383 -2.77778E-7 1.23457E-7 " pathEditMode="relative" rAng="0" ptsTypes="AAAA">
                                      <p:cBhvr>
                                        <p:cTn id="12" dur="2000" fill="hold"/>
                                        <p:tgtEl>
                                          <p:spTgt spid="12"/>
                                        </p:tgtEl>
                                        <p:attrNameLst>
                                          <p:attrName>ppt_x</p:attrName>
                                          <p:attrName>ppt_y</p:attrName>
                                        </p:attrNameLst>
                                      </p:cBhvr>
                                      <p:rCtr x="45998" y="42963"/>
                                    </p:animMotion>
                                  </p:childTnLst>
                                </p:cTn>
                              </p:par>
                              <p:par>
                                <p:cTn id="13" presetID="42"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descr="Pantalla de video juego&#10;&#10;Descripción generada automáticamente con confianza media">
            <a:extLst>
              <a:ext uri="{FF2B5EF4-FFF2-40B4-BE49-F238E27FC236}">
                <a16:creationId xmlns:a16="http://schemas.microsoft.com/office/drawing/2014/main" id="{7073BEBB-EBBD-DA51-D544-AC4299A67DE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4478052" y="3536278"/>
            <a:ext cx="3291840" cy="0"/>
          </a:xfrm>
          <a:prstGeom prst="line">
            <a:avLst/>
          </a:prstGeom>
          <a:ln w="28575" cap="flat">
            <a:solidFill>
              <a:srgbClr val="C39950"/>
            </a:solidFill>
            <a:prstDash val="solid"/>
            <a:headEnd type="none" w="sm" len="sm"/>
            <a:tailEnd type="none" w="sm" len="sm"/>
          </a:ln>
        </p:spPr>
      </p:sp>
      <p:sp>
        <p:nvSpPr>
          <p:cNvPr id="12" name="TextBox 12"/>
          <p:cNvSpPr txBox="1"/>
          <p:nvPr/>
        </p:nvSpPr>
        <p:spPr>
          <a:xfrm>
            <a:off x="3325958" y="15518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DISTRICT &amp; </a:t>
            </a:r>
          </a:p>
          <a:p>
            <a:pPr algn="ctr">
              <a:lnSpc>
                <a:spcPts val="7609"/>
              </a:lnSpc>
            </a:pPr>
            <a:r>
              <a:rPr lang="en-US" sz="8549">
                <a:solidFill>
                  <a:srgbClr val="C39950"/>
                </a:solidFill>
                <a:latin typeface="Dream Avenue"/>
              </a:rPr>
              <a:t>STREET</a:t>
            </a:r>
          </a:p>
        </p:txBody>
      </p:sp>
      <p:grpSp>
        <p:nvGrpSpPr>
          <p:cNvPr id="6" name="Group 6"/>
          <p:cNvGrpSpPr/>
          <p:nvPr/>
        </p:nvGrpSpPr>
        <p:grpSpPr>
          <a:xfrm>
            <a:off x="10666376" y="1790700"/>
            <a:ext cx="2828925" cy="2821344"/>
            <a:chOff x="0" y="0"/>
            <a:chExt cx="3771900" cy="3761792"/>
          </a:xfrm>
        </p:grpSpPr>
        <p:pic>
          <p:nvPicPr>
            <p:cNvPr id="7"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8" name="Group 8"/>
          <p:cNvGrpSpPr/>
          <p:nvPr/>
        </p:nvGrpSpPr>
        <p:grpSpPr>
          <a:xfrm>
            <a:off x="11180726" y="4616700"/>
            <a:ext cx="2828925" cy="2821344"/>
            <a:chOff x="0" y="0"/>
            <a:chExt cx="3771900" cy="3761792"/>
          </a:xfrm>
        </p:grpSpPr>
        <p:pic>
          <p:nvPicPr>
            <p:cNvPr id="9"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0" name="Group 10"/>
          <p:cNvGrpSpPr/>
          <p:nvPr/>
        </p:nvGrpSpPr>
        <p:grpSpPr>
          <a:xfrm>
            <a:off x="13870624" y="5598456"/>
            <a:ext cx="2828925" cy="2821344"/>
            <a:chOff x="0" y="0"/>
            <a:chExt cx="3771900" cy="3761792"/>
          </a:xfrm>
        </p:grpSpPr>
        <p:pic>
          <p:nvPicPr>
            <p:cNvPr id="11"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4" name="Group 14"/>
          <p:cNvGrpSpPr/>
          <p:nvPr/>
        </p:nvGrpSpPr>
        <p:grpSpPr>
          <a:xfrm>
            <a:off x="13356274" y="2769278"/>
            <a:ext cx="2828925" cy="2821344"/>
            <a:chOff x="0" y="0"/>
            <a:chExt cx="3771900" cy="3761792"/>
          </a:xfrm>
        </p:grpSpPr>
        <p:pic>
          <p:nvPicPr>
            <p:cNvPr id="15" name="Picture 15"/>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sp>
        <p:nvSpPr>
          <p:cNvPr id="24" name="TextBox 7">
            <a:extLst>
              <a:ext uri="{FF2B5EF4-FFF2-40B4-BE49-F238E27FC236}">
                <a16:creationId xmlns:a16="http://schemas.microsoft.com/office/drawing/2014/main" id="{A3CE5291-5FE6-FA16-539C-2A7469566DAE}"/>
              </a:ext>
            </a:extLst>
          </p:cNvPr>
          <p:cNvSpPr txBox="1"/>
          <p:nvPr/>
        </p:nvSpPr>
        <p:spPr>
          <a:xfrm>
            <a:off x="1481197" y="3819987"/>
            <a:ext cx="8670829" cy="3209212"/>
          </a:xfrm>
          <a:prstGeom prst="rect">
            <a:avLst/>
          </a:prstGeom>
        </p:spPr>
        <p:txBody>
          <a:bodyPr wrap="square" lIns="0" tIns="0" rIns="0" bIns="0" rtlCol="0" anchor="t">
            <a:spAutoFit/>
          </a:bodyPr>
          <a:lstStyle/>
          <a:p>
            <a:pPr algn="just">
              <a:lnSpc>
                <a:spcPts val="5051"/>
              </a:lnSpc>
            </a:pPr>
            <a:r>
              <a:rPr lang="en-US" sz="2800" dirty="0">
                <a:solidFill>
                  <a:srgbClr val="737373"/>
                </a:solidFill>
                <a:latin typeface="DM Sans"/>
              </a:rPr>
              <a:t>Along the avenue, several luxury brands have been established. Gucci, Chanel, Christian Dior, Louis Vuitton, Chloé, Céline, Thierry Mugler, Saint Laurent Paris, Prada, Balenciaga, </a:t>
            </a:r>
            <a:r>
              <a:rPr lang="en-US" sz="2800" dirty="0" err="1">
                <a:solidFill>
                  <a:srgbClr val="737373"/>
                </a:solidFill>
                <a:latin typeface="DM Sans"/>
              </a:rPr>
              <a:t>Jacquemus</a:t>
            </a:r>
            <a:r>
              <a:rPr lang="en-US" sz="2800" dirty="0">
                <a:solidFill>
                  <a:srgbClr val="737373"/>
                </a:solidFill>
                <a:latin typeface="DM Sans"/>
              </a:rPr>
              <a:t>, Maison Margiela...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2.77778E-7 -0.14383 -2.77778E-7 -1.11111E-6 " pathEditMode="relative" rAng="0" ptsTypes="AAAA">
                                      <p:cBhvr>
                                        <p:cTn id="6" dur="2000" fill="hold"/>
                                        <p:tgtEl>
                                          <p:spTgt spid="6"/>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1000"/>
                                        <p:tgtEl>
                                          <p:spTgt spid="24"/>
                                        </p:tgtEl>
                                      </p:cBhvr>
                                    </p:animEffect>
                                    <p:anim calcmode="lin" valueType="num">
                                      <p:cBhvr>
                                        <p:cTn id="10" dur="1000" fill="hold"/>
                                        <p:tgtEl>
                                          <p:spTgt spid="24"/>
                                        </p:tgtEl>
                                        <p:attrNameLst>
                                          <p:attrName>ppt_x</p:attrName>
                                        </p:attrNameLst>
                                      </p:cBhvr>
                                      <p:tavLst>
                                        <p:tav tm="0">
                                          <p:val>
                                            <p:strVal val="#ppt_x"/>
                                          </p:val>
                                        </p:tav>
                                        <p:tav tm="100000">
                                          <p:val>
                                            <p:strVal val="#ppt_x"/>
                                          </p:val>
                                        </p:tav>
                                      </p:tavLst>
                                    </p:anim>
                                    <p:anim calcmode="lin" valueType="num">
                                      <p:cBhvr>
                                        <p:cTn id="1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Pantalla de video juego&#10;&#10;Descripción generada automáticamente con confianza media">
            <a:extLst>
              <a:ext uri="{FF2B5EF4-FFF2-40B4-BE49-F238E27FC236}">
                <a16:creationId xmlns:a16="http://schemas.microsoft.com/office/drawing/2014/main" id="{124FCE15-73C4-B4DD-539D-6595F243299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00400" y="1249529"/>
            <a:ext cx="7286400" cy="4655971"/>
            <a:chOff x="0" y="0"/>
            <a:chExt cx="9715201" cy="6207961"/>
          </a:xfrm>
        </p:grpSpPr>
        <p:pic>
          <p:nvPicPr>
            <p:cNvPr id="6" name="Picture 6">
              <a:hlinkClick r:id="" action="ppaction://media"/>
            </p:cNvPr>
            <p:cNvPicPr>
              <a:picLocks/>
            </p:cNvPicPr>
            <p:nvPr>
              <a:videoFile r:link="rId4"/>
              <p:extLst>
                <p:ext uri="{DAA4B4D4-6D71-4841-9C94-3DE7FCFB9230}">
                  <p14:media xmlns:p14="http://schemas.microsoft.com/office/powerpoint/2010/main" r:embed="rId3"/>
                </p:ext>
              </p:extLst>
            </p:nvPr>
          </p:nvPicPr>
          <p:blipFill>
            <a:blip r:embed="rId7"/>
            <a:srcRect t="32430" b="32430"/>
            <a:stretch>
              <a:fillRect/>
            </a:stretch>
          </p:blipFill>
          <p:spPr>
            <a:xfrm>
              <a:off x="0" y="0"/>
              <a:ext cx="9715201" cy="6207961"/>
            </a:xfrm>
            <a:prstGeom prst="ellipse">
              <a:avLst/>
            </a:prstGeom>
          </p:spPr>
        </p:pic>
      </p:grpSp>
      <p:grpSp>
        <p:nvGrpSpPr>
          <p:cNvPr id="7" name="Group 7"/>
          <p:cNvGrpSpPr/>
          <p:nvPr/>
        </p:nvGrpSpPr>
        <p:grpSpPr>
          <a:xfrm>
            <a:off x="10591800" y="5632071"/>
            <a:ext cx="6273370" cy="3397629"/>
            <a:chOff x="0" y="0"/>
            <a:chExt cx="8364493" cy="4530172"/>
          </a:xfrm>
        </p:grpSpPr>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22436" b="46907"/>
            <a:stretch>
              <a:fillRect/>
            </a:stretch>
          </p:blipFill>
          <p:spPr>
            <a:xfrm>
              <a:off x="0" y="0"/>
              <a:ext cx="8364493" cy="4530172"/>
            </a:xfrm>
            <a:prstGeom prst="ellipse">
              <a:avLst/>
            </a:prstGeom>
          </p:spPr>
        </p:pic>
      </p:grpSp>
      <p:sp>
        <p:nvSpPr>
          <p:cNvPr id="9" name="AutoShape 9"/>
          <p:cNvSpPr/>
          <p:nvPr/>
        </p:nvSpPr>
        <p:spPr>
          <a:xfrm>
            <a:off x="3026479" y="8661236"/>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9144000" y="2201802"/>
            <a:ext cx="7770377" cy="254422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This has attracted tourist movement, but more importantly, from people with a strong interest in the fashion and shopping industry. There is a large concentration of foreigners.</a:t>
            </a:r>
          </a:p>
        </p:txBody>
      </p:sp>
      <p:sp>
        <p:nvSpPr>
          <p:cNvPr id="11" name="TextBox 11"/>
          <p:cNvSpPr txBox="1"/>
          <p:nvPr/>
        </p:nvSpPr>
        <p:spPr>
          <a:xfrm>
            <a:off x="1874385" y="6676810"/>
            <a:ext cx="5596027" cy="2013002"/>
          </a:xfrm>
          <a:prstGeom prst="rect">
            <a:avLst/>
          </a:prstGeom>
        </p:spPr>
        <p:txBody>
          <a:bodyPr lIns="0" tIns="0" rIns="0" bIns="0" rtlCol="0" anchor="t">
            <a:spAutoFit/>
          </a:bodyPr>
          <a:lstStyle/>
          <a:p>
            <a:pPr algn="ctr">
              <a:lnSpc>
                <a:spcPts val="7609"/>
              </a:lnSpc>
            </a:pPr>
            <a:r>
              <a:rPr lang="en-US" sz="8549" dirty="0">
                <a:solidFill>
                  <a:srgbClr val="C39950"/>
                </a:solidFill>
                <a:latin typeface="Dream Avenue"/>
              </a:rPr>
              <a:t>DISTRICT &amp; </a:t>
            </a:r>
          </a:p>
          <a:p>
            <a:pPr algn="ctr">
              <a:lnSpc>
                <a:spcPts val="7609"/>
              </a:lnSpc>
            </a:pPr>
            <a:r>
              <a:rPr lang="en-US" sz="8549" dirty="0">
                <a:solidFill>
                  <a:srgbClr val="C39950"/>
                </a:solidFill>
                <a:latin typeface="Dream Avenue"/>
              </a:rPr>
              <a:t>STREET</a:t>
            </a:r>
          </a:p>
        </p:txBody>
      </p:sp>
      <p:pic>
        <p:nvPicPr>
          <p:cNvPr id="13" name="Gráfico 12" descr="Cámara de vídeo con relleno sólido">
            <a:extLst>
              <a:ext uri="{FF2B5EF4-FFF2-40B4-BE49-F238E27FC236}">
                <a16:creationId xmlns:a16="http://schemas.microsoft.com/office/drawing/2014/main" id="{F3FE876E-3E4F-EACA-7A9A-3198DDCCAD7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760624" y="1054331"/>
            <a:ext cx="914400" cy="914400"/>
          </a:xfrm>
          <a:prstGeom prst="rect">
            <a:avLst/>
          </a:prstGeom>
        </p:spPr>
      </p:pic>
      <p:pic>
        <p:nvPicPr>
          <p:cNvPr id="14" name="Gráfico 13" descr="Cámara de vídeo con relleno sólido">
            <a:extLst>
              <a:ext uri="{FF2B5EF4-FFF2-40B4-BE49-F238E27FC236}">
                <a16:creationId xmlns:a16="http://schemas.microsoft.com/office/drawing/2014/main" id="{4102B42E-9418-46DD-0B82-05C76F0977D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34600" y="802940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1 -0.07231 -0.55865 C -0.0375 -0.42408 -1.25E-6 -0.14383 -1.25E-6 4.81481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5 L -0.46085 -0.85925 C -0.25477 -0.85925 -0.13376 -0.73425 -0.0723 -0.55864 C -0.0375 -0.42407 -4.44444E-6 -0.14382 -4.44444E-6 -4.32099E-6 " pathEditMode="relative" rAng="0" ptsTypes="AAAA">
                                      <p:cBhvr>
                                        <p:cTn id="8" dur="2000" fill="hold"/>
                                        <p:tgtEl>
                                          <p:spTgt spid="7"/>
                                        </p:tgtEl>
                                        <p:attrNameLst>
                                          <p:attrName>ppt_x</p:attrName>
                                          <p:attrName>ppt_y</p:attrName>
                                        </p:attrNameLst>
                                      </p:cBhvr>
                                      <p:rCtr x="45998" y="42963"/>
                                    </p:animMotion>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0">
                <p:cTn id="14" fill="hold" display="0">
                  <p:stCondLst>
                    <p:cond delay="indefinite"/>
                  </p:stCondLst>
                </p:cTn>
                <p:tgtEl>
                  <p:spTgt spid="6"/>
                </p:tgtEl>
              </p:cMediaNode>
            </p:video>
            <p:video>
              <p:cMediaNode vol="100000">
                <p:cTn id="15" fill="hold" display="0">
                  <p:stCondLst>
                    <p:cond delay="indefinite"/>
                  </p:stCondLst>
                </p:cTn>
                <p:tgtEl>
                  <p:spTgt spid="8"/>
                </p:tgtEl>
              </p:cMediaNode>
            </p:video>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E8CAD955-38DC-7520-64DA-97967B7088A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527933"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926400"/>
              <a:ext cx="9120001" cy="9120000"/>
            </a:xfrm>
            <a:prstGeom prst="ellipse">
              <a:avLst/>
            </a:prstGeom>
          </p:spPr>
        </p:pic>
      </p:grpSp>
      <p:sp>
        <p:nvSpPr>
          <p:cNvPr id="7" name="TextBox 7"/>
          <p:cNvSpPr txBox="1"/>
          <p:nvPr/>
        </p:nvSpPr>
        <p:spPr>
          <a:xfrm>
            <a:off x="10390331" y="1499540"/>
            <a:ext cx="4783340"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AU 8ÈME</a:t>
            </a:r>
          </a:p>
        </p:txBody>
      </p:sp>
      <p:sp>
        <p:nvSpPr>
          <p:cNvPr id="8" name="TextBox 8"/>
          <p:cNvSpPr txBox="1"/>
          <p:nvPr/>
        </p:nvSpPr>
        <p:spPr>
          <a:xfrm>
            <a:off x="8660599" y="3181680"/>
            <a:ext cx="8242803" cy="319824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Consumers trained in the different rows of luxury brand stores on the avenue, expected to dress in clothing brands trending and haute couture  (Comme des Garçons and Louis Vuitton are seen in the picture for example). </a:t>
            </a:r>
          </a:p>
        </p:txBody>
      </p:sp>
      <p:sp>
        <p:nvSpPr>
          <p:cNvPr id="9" name="AutoShape 9"/>
          <p:cNvSpPr/>
          <p:nvPr/>
        </p:nvSpPr>
        <p:spPr>
          <a:xfrm>
            <a:off x="11136080" y="2550517"/>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AED9E6E3-E3B2-D9E6-9107-57D7D548CB4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3122040" y="1323392"/>
            <a:ext cx="3240000" cy="3240000"/>
            <a:chOff x="888572" y="392923"/>
            <a:chExt cx="4320000" cy="43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888572" y="392923"/>
              <a:ext cx="4320000" cy="4320000"/>
            </a:xfrm>
            <a:prstGeom prst="ellipse">
              <a:avLst/>
            </a:prstGeom>
          </p:spPr>
        </p:pic>
      </p:grpSp>
      <p:sp>
        <p:nvSpPr>
          <p:cNvPr id="7" name="TextBox 7"/>
          <p:cNvSpPr txBox="1"/>
          <p:nvPr/>
        </p:nvSpPr>
        <p:spPr>
          <a:xfrm>
            <a:off x="5969576" y="1718986"/>
            <a:ext cx="6348849"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OBJECTIVE</a:t>
            </a:r>
          </a:p>
        </p:txBody>
      </p:sp>
      <p:sp>
        <p:nvSpPr>
          <p:cNvPr id="8" name="AutoShape 8"/>
          <p:cNvSpPr/>
          <p:nvPr/>
        </p:nvSpPr>
        <p:spPr>
          <a:xfrm>
            <a:off x="7498080" y="276996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326789" y="3003002"/>
            <a:ext cx="7396378" cy="4506298"/>
          </a:xfrm>
          <a:prstGeom prst="rect">
            <a:avLst/>
          </a:prstGeom>
        </p:spPr>
        <p:txBody>
          <a:bodyPr lIns="0" tIns="0" rIns="0" bIns="0" rtlCol="0" anchor="t">
            <a:spAutoFit/>
          </a:bodyPr>
          <a:lstStyle/>
          <a:p>
            <a:pPr algn="just">
              <a:lnSpc>
                <a:spcPts val="5058"/>
              </a:lnSpc>
            </a:pPr>
            <a:r>
              <a:rPr lang="en-US" sz="2500" dirty="0">
                <a:solidFill>
                  <a:srgbClr val="737373"/>
                </a:solidFill>
                <a:latin typeface="DM Sans"/>
              </a:rPr>
              <a:t>Audit and analyze the existing innovative merchandising features and retail sensorial / experiential atmosphere outside and in-store. </a:t>
            </a:r>
            <a:r>
              <a:rPr lang="en-US" sz="2500" b="1" dirty="0">
                <a:solidFill>
                  <a:srgbClr val="737373"/>
                </a:solidFill>
                <a:latin typeface="DM Sans"/>
              </a:rPr>
              <a:t>More specifically the boutique at 60 Av. Montaigne, 75008 Paris</a:t>
            </a:r>
            <a:r>
              <a:rPr lang="en-US" sz="2500" dirty="0">
                <a:solidFill>
                  <a:srgbClr val="737373"/>
                </a:solidFill>
                <a:latin typeface="DM Sans"/>
              </a:rPr>
              <a:t>. Then, recommendations will be given in order to improve (or create a new enchanted atmosphere) the existing concept... </a:t>
            </a:r>
          </a:p>
        </p:txBody>
      </p:sp>
      <p:sp>
        <p:nvSpPr>
          <p:cNvPr id="10" name="TextBox 10"/>
          <p:cNvSpPr txBox="1"/>
          <p:nvPr/>
        </p:nvSpPr>
        <p:spPr>
          <a:xfrm>
            <a:off x="9419440" y="4715741"/>
            <a:ext cx="7405199" cy="3852273"/>
          </a:xfrm>
          <a:prstGeom prst="rect">
            <a:avLst/>
          </a:prstGeom>
        </p:spPr>
        <p:txBody>
          <a:bodyPr lIns="0" tIns="0" rIns="0" bIns="0" rtlCol="0" anchor="t">
            <a:spAutoFit/>
          </a:bodyPr>
          <a:lstStyle/>
          <a:p>
            <a:pPr algn="just">
              <a:lnSpc>
                <a:spcPts val="5058"/>
              </a:lnSpc>
            </a:pPr>
            <a:r>
              <a:rPr lang="en-US" sz="2500" dirty="0">
                <a:solidFill>
                  <a:srgbClr val="737373"/>
                </a:solidFill>
                <a:latin typeface="DM Sans"/>
              </a:rPr>
              <a:t>Keeping in mind the goal of driving traffic audience to the store, engage the relationship with visitors/clients and client conversion, while delighting the emotional experience of customers so they become loyal consumers and brand ambassadors.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86658 -0.87176 L -0.43394 -0.87176 C -0.23984 -0.87176 -0.10729 -0.7392 -0.04939 -0.56112 C -0.01658 -0.42439 -3.88889E-6 -0.14553 -3.88889E-6 4.81481E-6 " pathEditMode="relative" rAng="0" ptsTypes="AAAA">
                                      <p:cBhvr>
                                        <p:cTn id="6" dur="2000" fill="hold"/>
                                        <p:tgtEl>
                                          <p:spTgt spid="5"/>
                                        </p:tgtEl>
                                        <p:attrNameLst>
                                          <p:attrName>ppt_x</p:attrName>
                                          <p:attrName>ppt_y</p:attrName>
                                        </p:attrNameLst>
                                      </p:cBhvr>
                                      <p:rCtr x="43325" y="43580"/>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2E68118-1BB4-DABB-9CC7-A1C94AA7DB88}"/>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027466" y="1723500"/>
            <a:ext cx="6840000" cy="6840000"/>
            <a:chOff x="-257356" y="926400"/>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257356" y="926400"/>
              <a:ext cx="9120000" cy="9120000"/>
            </a:xfrm>
            <a:prstGeom prst="ellipse">
              <a:avLst/>
            </a:prstGeom>
          </p:spPr>
        </p:pic>
      </p:grpSp>
      <p:sp>
        <p:nvSpPr>
          <p:cNvPr id="7" name="AutoShape 7"/>
          <p:cNvSpPr/>
          <p:nvPr/>
        </p:nvSpPr>
        <p:spPr>
          <a:xfrm>
            <a:off x="3942423" y="4021829"/>
            <a:ext cx="3291840" cy="0"/>
          </a:xfrm>
          <a:prstGeom prst="line">
            <a:avLst/>
          </a:prstGeom>
          <a:ln w="28575" cap="flat">
            <a:solidFill>
              <a:srgbClr val="C39950"/>
            </a:solidFill>
            <a:prstDash val="solid"/>
            <a:headEnd type="none" w="sm" len="sm"/>
            <a:tailEnd type="none" w="sm" len="sm"/>
          </a:ln>
        </p:spPr>
      </p:sp>
      <p:sp>
        <p:nvSpPr>
          <p:cNvPr id="8" name="AutoShape 8"/>
          <p:cNvSpPr/>
          <p:nvPr/>
        </p:nvSpPr>
        <p:spPr>
          <a:xfrm>
            <a:off x="3942423" y="5868089"/>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541054" y="4526654"/>
            <a:ext cx="8094579" cy="1605167"/>
          </a:xfrm>
          <a:prstGeom prst="rect">
            <a:avLst/>
          </a:prstGeom>
        </p:spPr>
        <p:txBody>
          <a:bodyPr lIns="0" tIns="0" rIns="0" bIns="0" rtlCol="0" anchor="t">
            <a:spAutoFit/>
          </a:bodyPr>
          <a:lstStyle/>
          <a:p>
            <a:pPr algn="ctr">
              <a:lnSpc>
                <a:spcPts val="11567"/>
              </a:lnSpc>
            </a:pPr>
            <a:r>
              <a:rPr lang="en-US" sz="12997">
                <a:solidFill>
                  <a:srgbClr val="C39950"/>
                </a:solidFill>
                <a:latin typeface="Dream Avenue"/>
              </a:rPr>
              <a:t>EXTERIOR</a:t>
            </a:r>
          </a:p>
        </p:txBody>
      </p:sp>
      <p:sp>
        <p:nvSpPr>
          <p:cNvPr id="10" name="TextBox 10"/>
          <p:cNvSpPr txBox="1"/>
          <p:nvPr/>
        </p:nvSpPr>
        <p:spPr>
          <a:xfrm>
            <a:off x="1816095" y="6952293"/>
            <a:ext cx="7544497" cy="1108757"/>
          </a:xfrm>
          <a:prstGeom prst="rect">
            <a:avLst/>
          </a:prstGeom>
        </p:spPr>
        <p:txBody>
          <a:bodyPr lIns="0" tIns="0" rIns="0" bIns="0" rtlCol="0" anchor="t">
            <a:spAutoFit/>
          </a:bodyPr>
          <a:lstStyle/>
          <a:p>
            <a:pPr algn="ctr">
              <a:lnSpc>
                <a:spcPts val="8054"/>
              </a:lnSpc>
            </a:pPr>
            <a:r>
              <a:rPr lang="en-US" sz="9049">
                <a:solidFill>
                  <a:srgbClr val="AC5219"/>
                </a:solidFill>
                <a:latin typeface="BDScript"/>
              </a:rPr>
              <a:t>A view from the outside...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1.38889E-7 -0.14383 1.38889E-7 0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9"/>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10"/>
                                        </p:tgtEl>
                                      </p:cBhvr>
                                      <p:to x="80000" y="100000"/>
                                    </p:animScale>
                                    <p:anim by="(#ppt_w*0.10)" calcmode="lin" valueType="num">
                                      <p:cBhvr>
                                        <p:cTn id="11" dur="250" autoRev="1" fill="hold">
                                          <p:stCondLst>
                                            <p:cond delay="0"/>
                                          </p:stCondLst>
                                        </p:cTn>
                                        <p:tgtEl>
                                          <p:spTgt spid="10"/>
                                        </p:tgtEl>
                                        <p:attrNameLst>
                                          <p:attrName>ppt_x</p:attrName>
                                        </p:attrNameLst>
                                      </p:cBhvr>
                                    </p:anim>
                                    <p:anim by="(-#ppt_w*0.10)" calcmode="lin" valueType="num">
                                      <p:cBhvr>
                                        <p:cTn id="12" dur="250" autoRev="1" fill="hold">
                                          <p:stCondLst>
                                            <p:cond delay="0"/>
                                          </p:stCondLst>
                                        </p:cTn>
                                        <p:tgtEl>
                                          <p:spTgt spid="10"/>
                                        </p:tgtEl>
                                        <p:attrNameLst>
                                          <p:attrName>ppt_y</p:attrName>
                                        </p:attrNameLst>
                                      </p:cBhvr>
                                    </p:anim>
                                    <p:animRot by="-480000">
                                      <p:cBhvr>
                                        <p:cTn id="13" dur="2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3BDC7096-40C1-17C5-40AC-9A94D604053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365347" y="1721237"/>
            <a:ext cx="6840000" cy="6840000"/>
            <a:chOff x="448863" y="923383"/>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448863" y="923383"/>
              <a:ext cx="9120001" cy="9120000"/>
            </a:xfrm>
            <a:prstGeom prst="ellipse">
              <a:avLst/>
            </a:prstGeom>
          </p:spPr>
        </p:pic>
      </p:grpSp>
      <p:sp>
        <p:nvSpPr>
          <p:cNvPr id="7" name="TextBox 7"/>
          <p:cNvSpPr txBox="1"/>
          <p:nvPr/>
        </p:nvSpPr>
        <p:spPr>
          <a:xfrm>
            <a:off x="10068799" y="1906581"/>
            <a:ext cx="5443225"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EXTERIOR</a:t>
            </a:r>
          </a:p>
        </p:txBody>
      </p:sp>
      <p:sp>
        <p:nvSpPr>
          <p:cNvPr id="8" name="AutoShape 8"/>
          <p:cNvSpPr/>
          <p:nvPr/>
        </p:nvSpPr>
        <p:spPr>
          <a:xfrm>
            <a:off x="11144491" y="2943271"/>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8544841" y="3246224"/>
            <a:ext cx="8491140" cy="3198248"/>
          </a:xfrm>
          <a:prstGeom prst="rect">
            <a:avLst/>
          </a:prstGeom>
        </p:spPr>
        <p:txBody>
          <a:bodyPr lIns="0" tIns="0" rIns="0" bIns="0" rtlCol="0" anchor="t">
            <a:spAutoFit/>
          </a:bodyPr>
          <a:lstStyle/>
          <a:p>
            <a:pPr algn="just">
              <a:lnSpc>
                <a:spcPts val="5058"/>
              </a:lnSpc>
            </a:pPr>
            <a:r>
              <a:rPr lang="en-US" sz="2500" dirty="0">
                <a:solidFill>
                  <a:srgbClr val="737373"/>
                </a:solidFill>
                <a:latin typeface="DM Sans"/>
              </a:rPr>
              <a:t>The boutique, located at the corner at the end of the avenue and in the middle of the roundabout, has </a:t>
            </a:r>
            <a:r>
              <a:rPr lang="en-US" sz="2500" b="1" dirty="0">
                <a:solidFill>
                  <a:srgbClr val="737373"/>
                </a:solidFill>
                <a:latin typeface="DM Sans"/>
              </a:rPr>
              <a:t>visual exposure for cars and pedestrians</a:t>
            </a:r>
            <a:r>
              <a:rPr lang="en-US" sz="2500" dirty="0">
                <a:solidFill>
                  <a:srgbClr val="737373"/>
                </a:solidFill>
                <a:latin typeface="DM Sans"/>
              </a:rPr>
              <a:t> going in the direction of the Champs-Élysées, the Arc de Triomphe or the Place de </a:t>
            </a:r>
            <a:r>
              <a:rPr lang="en-US" sz="2500" dirty="0" err="1">
                <a:solidFill>
                  <a:srgbClr val="737373"/>
                </a:solidFill>
                <a:latin typeface="DM Sans"/>
              </a:rPr>
              <a:t>l'Alma</a:t>
            </a:r>
            <a:r>
              <a:rPr lang="en-US" sz="2500" dirty="0">
                <a:solidFill>
                  <a:srgbClr val="737373"/>
                </a:solidFill>
                <a:latin typeface="DM San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1.94444E-6 -0.14383 -1.94444E-6 -1.35802E-6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577CA36B-5643-5EA2-D987-E5797CD7011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39053" y="1723500"/>
            <a:ext cx="6840000" cy="6840000"/>
            <a:chOff x="1060071"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060071" y="-1118224"/>
              <a:ext cx="9120000" cy="9120001"/>
            </a:xfrm>
            <a:prstGeom prst="ellipse">
              <a:avLst/>
            </a:prstGeom>
          </p:spPr>
        </p:pic>
      </p:grpSp>
      <p:sp>
        <p:nvSpPr>
          <p:cNvPr id="7" name="TextBox 7"/>
          <p:cNvSpPr txBox="1"/>
          <p:nvPr/>
        </p:nvSpPr>
        <p:spPr>
          <a:xfrm>
            <a:off x="1508947" y="3680651"/>
            <a:ext cx="7248047" cy="4428464"/>
          </a:xfrm>
          <a:prstGeom prst="rect">
            <a:avLst/>
          </a:prstGeom>
        </p:spPr>
        <p:txBody>
          <a:bodyPr lIns="0" tIns="0" rIns="0" bIns="0" rtlCol="0" anchor="t">
            <a:spAutoFit/>
          </a:bodyPr>
          <a:lstStyle/>
          <a:p>
            <a:pPr algn="just">
              <a:lnSpc>
                <a:spcPts val="5051"/>
              </a:lnSpc>
            </a:pPr>
            <a:r>
              <a:rPr lang="en-US" sz="3080">
                <a:solidFill>
                  <a:srgbClr val="737373"/>
                </a:solidFill>
                <a:latin typeface="DM Sans"/>
              </a:rPr>
              <a:t>The shop has 2 doors for visitors, one dedicated exclusively to the entrance (on the side of Av. Montaigne) and the other to the exit of customers (on the side of the roundabout, shown in the image). Both in front of metro access and bus stops.</a:t>
            </a:r>
          </a:p>
        </p:txBody>
      </p:sp>
      <p:sp>
        <p:nvSpPr>
          <p:cNvPr id="8" name="TextBox 8"/>
          <p:cNvSpPr txBox="1"/>
          <p:nvPr/>
        </p:nvSpPr>
        <p:spPr>
          <a:xfrm>
            <a:off x="2411358" y="2153360"/>
            <a:ext cx="5443225"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EXTERIOR</a:t>
            </a:r>
          </a:p>
        </p:txBody>
      </p:sp>
      <p:sp>
        <p:nvSpPr>
          <p:cNvPr id="9" name="AutoShape 9"/>
          <p:cNvSpPr/>
          <p:nvPr/>
        </p:nvSpPr>
        <p:spPr>
          <a:xfrm>
            <a:off x="3487050" y="3190050"/>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25E-6 -0.14383 1.2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D576706A-8239-9662-86FB-08DF6B3EEA8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527933"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926400"/>
              <a:ext cx="9120001" cy="9120000"/>
            </a:xfrm>
            <a:prstGeom prst="ellipse">
              <a:avLst/>
            </a:prstGeom>
          </p:spPr>
        </p:pic>
      </p:grpSp>
      <p:sp>
        <p:nvSpPr>
          <p:cNvPr id="7" name="TextBox 7"/>
          <p:cNvSpPr txBox="1"/>
          <p:nvPr/>
        </p:nvSpPr>
        <p:spPr>
          <a:xfrm>
            <a:off x="8660599" y="3864556"/>
            <a:ext cx="8242803" cy="3152114"/>
          </a:xfrm>
          <a:prstGeom prst="rect">
            <a:avLst/>
          </a:prstGeom>
        </p:spPr>
        <p:txBody>
          <a:bodyPr lIns="0" tIns="0" rIns="0" bIns="0" rtlCol="0" anchor="t">
            <a:spAutoFit/>
          </a:bodyPr>
          <a:lstStyle/>
          <a:p>
            <a:pPr algn="just">
              <a:lnSpc>
                <a:spcPts val="5051"/>
              </a:lnSpc>
            </a:pPr>
            <a:r>
              <a:rPr lang="en-US" sz="3080">
                <a:solidFill>
                  <a:srgbClr val="737373"/>
                </a:solidFill>
                <a:latin typeface="DM Sans"/>
              </a:rPr>
              <a:t>The building where it is located has an architectural style called Haussmannien (created by Eugène Haussmann). This style involves facades built of cut stone with linear precision.</a:t>
            </a:r>
          </a:p>
        </p:txBody>
      </p:sp>
      <p:sp>
        <p:nvSpPr>
          <p:cNvPr id="8" name="TextBox 8"/>
          <p:cNvSpPr txBox="1"/>
          <p:nvPr/>
        </p:nvSpPr>
        <p:spPr>
          <a:xfrm>
            <a:off x="10492911" y="1510146"/>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a:t>
            </a:r>
          </a:p>
          <a:p>
            <a:pPr algn="ctr">
              <a:lnSpc>
                <a:spcPts val="7609"/>
              </a:lnSpc>
            </a:pPr>
            <a:r>
              <a:rPr lang="en-US" sz="8549">
                <a:solidFill>
                  <a:srgbClr val="C39950"/>
                </a:solidFill>
                <a:latin typeface="Dream Avenue"/>
              </a:rPr>
              <a:t>FRONT</a:t>
            </a:r>
          </a:p>
        </p:txBody>
      </p:sp>
      <p:sp>
        <p:nvSpPr>
          <p:cNvPr id="9" name="AutoShape 9"/>
          <p:cNvSpPr/>
          <p:nvPr/>
        </p:nvSpPr>
        <p:spPr>
          <a:xfrm>
            <a:off x="11136080" y="3494573"/>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7BD74413-340F-C679-773D-2EAB60AE523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527933"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926400"/>
              <a:ext cx="9120001" cy="9120000"/>
            </a:xfrm>
            <a:prstGeom prst="ellipse">
              <a:avLst/>
            </a:prstGeom>
          </p:spPr>
        </p:pic>
      </p:grpSp>
      <p:sp>
        <p:nvSpPr>
          <p:cNvPr id="7" name="TextBox 7"/>
          <p:cNvSpPr txBox="1"/>
          <p:nvPr/>
        </p:nvSpPr>
        <p:spPr>
          <a:xfrm>
            <a:off x="8660599" y="3864556"/>
            <a:ext cx="8242803" cy="4428464"/>
          </a:xfrm>
          <a:prstGeom prst="rect">
            <a:avLst/>
          </a:prstGeom>
        </p:spPr>
        <p:txBody>
          <a:bodyPr lIns="0" tIns="0" rIns="0" bIns="0" rtlCol="0" anchor="t">
            <a:spAutoFit/>
          </a:bodyPr>
          <a:lstStyle/>
          <a:p>
            <a:pPr algn="just">
              <a:lnSpc>
                <a:spcPts val="5051"/>
              </a:lnSpc>
            </a:pPr>
            <a:r>
              <a:rPr lang="en-US" sz="3080">
                <a:solidFill>
                  <a:srgbClr val="737373"/>
                </a:solidFill>
                <a:latin typeface="DM Sans"/>
              </a:rPr>
              <a:t>This architectural style is perfect to promote an elegant but classic image while preserving a French identity of the place. In order to  better suite with the architectural design of the avenue, Gucci and many other fashion brands on the avenue have decided to maintain the characteristic Parisian style.</a:t>
            </a:r>
          </a:p>
        </p:txBody>
      </p:sp>
      <p:sp>
        <p:nvSpPr>
          <p:cNvPr id="8" name="TextBox 8"/>
          <p:cNvSpPr txBox="1"/>
          <p:nvPr/>
        </p:nvSpPr>
        <p:spPr>
          <a:xfrm>
            <a:off x="10492911" y="1510146"/>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a:t>
            </a:r>
          </a:p>
          <a:p>
            <a:pPr algn="ctr">
              <a:lnSpc>
                <a:spcPts val="7609"/>
              </a:lnSpc>
            </a:pPr>
            <a:r>
              <a:rPr lang="en-US" sz="8549">
                <a:solidFill>
                  <a:srgbClr val="C39950"/>
                </a:solidFill>
                <a:latin typeface="Dream Avenue"/>
              </a:rPr>
              <a:t>FRONT</a:t>
            </a:r>
          </a:p>
        </p:txBody>
      </p:sp>
      <p:sp>
        <p:nvSpPr>
          <p:cNvPr id="9" name="AutoShape 9"/>
          <p:cNvSpPr/>
          <p:nvPr/>
        </p:nvSpPr>
        <p:spPr>
          <a:xfrm>
            <a:off x="11136080" y="3494573"/>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6D59CBDF-0E7F-2DA7-923C-6552616F1E8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2512399" y="1364597"/>
            <a:ext cx="4320000" cy="4320000"/>
            <a:chOff x="1337275" y="375652"/>
            <a:chExt cx="5760001" cy="576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1337275" y="375652"/>
              <a:ext cx="5760001" cy="5760000"/>
            </a:xfrm>
            <a:prstGeom prst="ellipse">
              <a:avLst/>
            </a:prstGeom>
          </p:spPr>
        </p:pic>
      </p:grpSp>
      <p:sp>
        <p:nvSpPr>
          <p:cNvPr id="7" name="TextBox 7"/>
          <p:cNvSpPr txBox="1"/>
          <p:nvPr/>
        </p:nvSpPr>
        <p:spPr>
          <a:xfrm>
            <a:off x="8534399" y="1412930"/>
            <a:ext cx="8242803" cy="319824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Around the building, forming part of the decoration and delimiting the sidewalk with the outer limit of the store, is a high fence formed by high rods of black metal with golden tips, something that gives an </a:t>
            </a:r>
            <a:r>
              <a:rPr lang="en-US" sz="2500" b="1" dirty="0">
                <a:solidFill>
                  <a:srgbClr val="737373"/>
                </a:solidFill>
                <a:latin typeface="DM Sans"/>
              </a:rPr>
              <a:t>exclusive and elegant appearance to the building</a:t>
            </a:r>
            <a:r>
              <a:rPr lang="en-US" sz="2500" dirty="0">
                <a:solidFill>
                  <a:srgbClr val="737373"/>
                </a:solidFill>
                <a:latin typeface="DM Sans"/>
              </a:rPr>
              <a:t>.</a:t>
            </a:r>
          </a:p>
        </p:txBody>
      </p:sp>
      <p:grpSp>
        <p:nvGrpSpPr>
          <p:cNvPr id="8" name="Group 8"/>
          <p:cNvGrpSpPr/>
          <p:nvPr/>
        </p:nvGrpSpPr>
        <p:grpSpPr>
          <a:xfrm>
            <a:off x="10675801" y="5125528"/>
            <a:ext cx="3960000" cy="3960000"/>
            <a:chOff x="-413506" y="-980191"/>
            <a:chExt cx="5280000" cy="5280000"/>
          </a:xfrm>
        </p:grpSpPr>
        <p:pic>
          <p:nvPicPr>
            <p:cNvPr id="9" name="Picture 9"/>
            <p:cNvPicPr>
              <a:picLocks/>
            </p:cNvPicPr>
            <p:nvPr/>
          </p:nvPicPr>
          <p:blipFill rotWithShape="1">
            <a:blip r:embed="rId4" cstate="print">
              <a:extLst>
                <a:ext uri="{28A0092B-C50C-407E-A947-70E740481C1C}">
                  <a14:useLocalDpi xmlns:a14="http://schemas.microsoft.com/office/drawing/2010/main"/>
                </a:ext>
              </a:extLst>
            </a:blip>
            <a:srcRect l="-777"/>
            <a:stretch/>
          </p:blipFill>
          <p:spPr>
            <a:xfrm>
              <a:off x="-413506" y="-980191"/>
              <a:ext cx="5280000" cy="5280000"/>
            </a:xfrm>
            <a:prstGeom prst="ellipse">
              <a:avLst/>
            </a:prstGeom>
          </p:spPr>
        </p:pic>
      </p:grpSp>
      <p:sp>
        <p:nvSpPr>
          <p:cNvPr id="10" name="TextBox 10"/>
          <p:cNvSpPr txBox="1"/>
          <p:nvPr/>
        </p:nvSpPr>
        <p:spPr>
          <a:xfrm>
            <a:off x="2383310" y="6676810"/>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a:t>
            </a:r>
          </a:p>
          <a:p>
            <a:pPr algn="ctr">
              <a:lnSpc>
                <a:spcPts val="7609"/>
              </a:lnSpc>
            </a:pPr>
            <a:r>
              <a:rPr lang="en-US" sz="8549">
                <a:solidFill>
                  <a:srgbClr val="C39950"/>
                </a:solidFill>
                <a:latin typeface="Dream Avenue"/>
              </a:rPr>
              <a:t>FRONT</a:t>
            </a:r>
          </a:p>
        </p:txBody>
      </p:sp>
      <p:sp>
        <p:nvSpPr>
          <p:cNvPr id="11" name="AutoShape 11"/>
          <p:cNvSpPr/>
          <p:nvPr/>
        </p:nvSpPr>
        <p:spPr>
          <a:xfrm>
            <a:off x="3026479" y="8661236"/>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25E-6 -0.14382 1.25E-6 -2.59259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26 -0.07231 -0.55864 C -0.0375 -0.42407 -3.88889E-6 -0.14383 -3.88889E-6 -7.40741E-7 " pathEditMode="relative" rAng="0" ptsTypes="AAAA">
                                      <p:cBhvr>
                                        <p:cTn id="8" dur="2000" fill="hold"/>
                                        <p:tgtEl>
                                          <p:spTgt spid="8"/>
                                        </p:tgtEl>
                                        <p:attrNameLst>
                                          <p:attrName>ppt_x</p:attrName>
                                          <p:attrName>ppt_y</p:attrName>
                                        </p:attrNameLst>
                                      </p:cBhvr>
                                      <p:rCtr x="45998" y="42963"/>
                                    </p:animMotion>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descr="Pantalla de video juego&#10;&#10;Descripción generada automáticamente con confianza media">
            <a:extLst>
              <a:ext uri="{FF2B5EF4-FFF2-40B4-BE49-F238E27FC236}">
                <a16:creationId xmlns:a16="http://schemas.microsoft.com/office/drawing/2014/main" id="{1DEE150E-35BB-5B8F-5C99-BB7A1D4445F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4478052" y="3536278"/>
            <a:ext cx="3291840" cy="0"/>
          </a:xfrm>
          <a:prstGeom prst="line">
            <a:avLst/>
          </a:prstGeom>
          <a:ln w="28575" cap="flat">
            <a:solidFill>
              <a:srgbClr val="C39950"/>
            </a:solidFill>
            <a:prstDash val="solid"/>
            <a:headEnd type="none" w="sm" len="sm"/>
            <a:tailEnd type="none" w="sm" len="sm"/>
          </a:ln>
        </p:spPr>
      </p:sp>
      <p:grpSp>
        <p:nvGrpSpPr>
          <p:cNvPr id="6" name="Group 6"/>
          <p:cNvGrpSpPr/>
          <p:nvPr/>
        </p:nvGrpSpPr>
        <p:grpSpPr>
          <a:xfrm>
            <a:off x="10666375" y="1790700"/>
            <a:ext cx="2828925" cy="2821344"/>
            <a:chOff x="0" y="0"/>
            <a:chExt cx="3771900" cy="3761792"/>
          </a:xfrm>
        </p:grpSpPr>
        <p:pic>
          <p:nvPicPr>
            <p:cNvPr id="7"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8" name="Group 8"/>
          <p:cNvGrpSpPr/>
          <p:nvPr/>
        </p:nvGrpSpPr>
        <p:grpSpPr>
          <a:xfrm>
            <a:off x="11180725" y="4619193"/>
            <a:ext cx="2828925" cy="2821344"/>
            <a:chOff x="0" y="0"/>
            <a:chExt cx="3771900" cy="3761792"/>
          </a:xfrm>
        </p:grpSpPr>
        <p:pic>
          <p:nvPicPr>
            <p:cNvPr id="9"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0" name="Group 10"/>
          <p:cNvGrpSpPr/>
          <p:nvPr/>
        </p:nvGrpSpPr>
        <p:grpSpPr>
          <a:xfrm>
            <a:off x="13356274" y="2796444"/>
            <a:ext cx="2828925" cy="2821344"/>
            <a:chOff x="0" y="0"/>
            <a:chExt cx="3771900" cy="3761792"/>
          </a:xfrm>
        </p:grpSpPr>
        <p:pic>
          <p:nvPicPr>
            <p:cNvPr id="11"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2" name="Group 12"/>
          <p:cNvGrpSpPr/>
          <p:nvPr/>
        </p:nvGrpSpPr>
        <p:grpSpPr>
          <a:xfrm>
            <a:off x="13853641" y="5589025"/>
            <a:ext cx="2828925" cy="2821344"/>
            <a:chOff x="0" y="0"/>
            <a:chExt cx="3771900" cy="3761792"/>
          </a:xfrm>
        </p:grpSpPr>
        <p:pic>
          <p:nvPicPr>
            <p:cNvPr id="13" name="Picture 13"/>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sp>
        <p:nvSpPr>
          <p:cNvPr id="14" name="TextBox 14"/>
          <p:cNvSpPr txBox="1"/>
          <p:nvPr/>
        </p:nvSpPr>
        <p:spPr>
          <a:xfrm>
            <a:off x="3325958" y="15518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DISTRICT &amp; </a:t>
            </a:r>
          </a:p>
          <a:p>
            <a:pPr algn="ctr">
              <a:lnSpc>
                <a:spcPts val="7609"/>
              </a:lnSpc>
            </a:pPr>
            <a:r>
              <a:rPr lang="en-US" sz="8549">
                <a:solidFill>
                  <a:srgbClr val="C39950"/>
                </a:solidFill>
                <a:latin typeface="Dream Avenue"/>
              </a:rPr>
              <a:t>STREET</a:t>
            </a:r>
          </a:p>
        </p:txBody>
      </p:sp>
      <p:sp>
        <p:nvSpPr>
          <p:cNvPr id="24" name="TextBox 7">
            <a:extLst>
              <a:ext uri="{FF2B5EF4-FFF2-40B4-BE49-F238E27FC236}">
                <a16:creationId xmlns:a16="http://schemas.microsoft.com/office/drawing/2014/main" id="{FA4A971E-FBDB-6603-1BD7-6ECF8C6B8AF3}"/>
              </a:ext>
            </a:extLst>
          </p:cNvPr>
          <p:cNvSpPr txBox="1"/>
          <p:nvPr/>
        </p:nvSpPr>
        <p:spPr>
          <a:xfrm>
            <a:off x="1481197" y="3819987"/>
            <a:ext cx="8670829"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On the inside, the fence is surrounded by a line of green bushes on a stone road. This detail, along with the fence give the appearance of entering a palace. To this we must add the lights on the floor pointing to the building that during night, give the store a certain </a:t>
            </a:r>
            <a:r>
              <a:rPr lang="en-US" sz="2500" b="1" dirty="0">
                <a:solidFill>
                  <a:srgbClr val="737373"/>
                </a:solidFill>
                <a:latin typeface="DM Sans"/>
              </a:rPr>
              <a:t>mystification</a:t>
            </a:r>
            <a:r>
              <a:rPr lang="en-US" sz="2500" dirty="0">
                <a:solidFill>
                  <a:srgbClr val="737373"/>
                </a:solidFill>
                <a:latin typeface="DM Sans"/>
              </a:rPr>
              <a:t>, appearing a monument.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2.77778E-7 -0.14383 -2.77778E-7 -1.11111E-6 " pathEditMode="relative" rAng="0" ptsTypes="AAAA">
                                      <p:cBhvr>
                                        <p:cTn id="6" dur="2000" fill="hold"/>
                                        <p:tgtEl>
                                          <p:spTgt spid="6"/>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1 -0.07231 -0.55864 C -0.0375 -0.42407 1.11111E-6 -0.14383 1.11111E-6 -6.17284E-7 " pathEditMode="relative" rAng="0" ptsTypes="AAAA">
                                      <p:cBhvr>
                                        <p:cTn id="8" dur="2000" fill="hold"/>
                                        <p:tgtEl>
                                          <p:spTgt spid="10"/>
                                        </p:tgtEl>
                                        <p:attrNameLst>
                                          <p:attrName>ppt_x</p:attrName>
                                          <p:attrName>ppt_y</p:attrName>
                                        </p:attrNameLst>
                                      </p:cBhvr>
                                      <p:rCtr x="45998" y="42963"/>
                                    </p:animMotion>
                                  </p:childTnLst>
                                </p:cTn>
                              </p:par>
                              <p:par>
                                <p:cTn id="9"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1.11111E-6 " pathEditMode="relative" rAng="0" ptsTypes="AAAA">
                                      <p:cBhvr>
                                        <p:cTn id="10" dur="2000" fill="hold"/>
                                        <p:tgtEl>
                                          <p:spTgt spid="8"/>
                                        </p:tgtEl>
                                        <p:attrNameLst>
                                          <p:attrName>ppt_x</p:attrName>
                                          <p:attrName>ppt_y</p:attrName>
                                        </p:attrNameLst>
                                      </p:cBhvr>
                                      <p:rCtr x="45998" y="42963"/>
                                    </p:animMotion>
                                  </p:childTnLst>
                                </p:cTn>
                              </p:par>
                              <p:par>
                                <p:cTn id="11" presetID="50" presetClass="path" presetSubtype="0" accel="50000" decel="50000" fill="hold" nodeType="withEffect">
                                  <p:stCondLst>
                                    <p:cond delay="0"/>
                                  </p:stCondLst>
                                  <p:childTnLst>
                                    <p:animMotion origin="layout" path="M -0.91997 -0.85926 L -0.46085 -0.85926 C -0.25478 -0.85926 -0.13377 -0.7341 -0.07231 -0.55864 C -0.0375 -0.42407 4.16667E-6 -0.14383 4.16667E-6 -1.23457E-6 " pathEditMode="relative" rAng="0" ptsTypes="AAAA">
                                      <p:cBhvr>
                                        <p:cTn id="12" dur="2000" fill="hold"/>
                                        <p:tgtEl>
                                          <p:spTgt spid="12"/>
                                        </p:tgtEl>
                                        <p:attrNameLst>
                                          <p:attrName>ppt_x</p:attrName>
                                          <p:attrName>ppt_y</p:attrName>
                                        </p:attrNameLst>
                                      </p:cBhvr>
                                      <p:rCtr x="45998" y="42963"/>
                                    </p:animMotion>
                                  </p:childTnLst>
                                </p:cTn>
                              </p:par>
                              <p:par>
                                <p:cTn id="13" presetID="42"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9A1D7656-6FC7-2328-9963-4FD199D199A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656825"/>
            <a:ext cx="6840000" cy="6840000"/>
            <a:chOff x="527933" y="8375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837500"/>
              <a:ext cx="9120001" cy="9120000"/>
            </a:xfrm>
            <a:prstGeom prst="ellipse">
              <a:avLst/>
            </a:prstGeom>
          </p:spPr>
        </p:pic>
      </p:grpSp>
      <p:sp>
        <p:nvSpPr>
          <p:cNvPr id="7" name="TextBox 7"/>
          <p:cNvSpPr txBox="1"/>
          <p:nvPr/>
        </p:nvSpPr>
        <p:spPr>
          <a:xfrm>
            <a:off x="10492911" y="1276350"/>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a:t>
            </a:r>
          </a:p>
          <a:p>
            <a:pPr algn="ctr">
              <a:lnSpc>
                <a:spcPts val="7609"/>
              </a:lnSpc>
            </a:pPr>
            <a:r>
              <a:rPr lang="en-US" sz="8549">
                <a:solidFill>
                  <a:srgbClr val="C39950"/>
                </a:solidFill>
                <a:latin typeface="Dream Avenue"/>
              </a:rPr>
              <a:t>FRONT</a:t>
            </a:r>
          </a:p>
        </p:txBody>
      </p:sp>
      <p:sp>
        <p:nvSpPr>
          <p:cNvPr id="8" name="AutoShape 8"/>
          <p:cNvSpPr/>
          <p:nvPr/>
        </p:nvSpPr>
        <p:spPr>
          <a:xfrm>
            <a:off x="11136080" y="3260777"/>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8660599" y="3500768"/>
            <a:ext cx="8242803" cy="254422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The access to the store is formed by an entrance with a transparent glass door, giving a more </a:t>
            </a:r>
            <a:r>
              <a:rPr lang="en-US" sz="2500" b="1" dirty="0">
                <a:solidFill>
                  <a:srgbClr val="737373"/>
                </a:solidFill>
                <a:latin typeface="DM Sans"/>
              </a:rPr>
              <a:t>contemporary design</a:t>
            </a:r>
            <a:r>
              <a:rPr lang="en-US" sz="2500" dirty="0">
                <a:solidFill>
                  <a:srgbClr val="737373"/>
                </a:solidFill>
                <a:latin typeface="DM Sans"/>
              </a:rPr>
              <a:t>. This also generates an interesting </a:t>
            </a:r>
            <a:r>
              <a:rPr lang="en-US" sz="2500" b="1" dirty="0">
                <a:solidFill>
                  <a:srgbClr val="737373"/>
                </a:solidFill>
                <a:latin typeface="DM Sans"/>
              </a:rPr>
              <a:t>contrast with the architectural design of the building</a:t>
            </a:r>
            <a:r>
              <a:rPr lang="en-US" sz="2500" dirty="0">
                <a:solidFill>
                  <a:srgbClr val="737373"/>
                </a:solidFill>
                <a:latin typeface="DM San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3.75E-6 -0.14383 -3.75E-6 1.48148E-6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71DBCC0B-0CF7-D5FA-B0E1-C07CE626D21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004331" y="1723500"/>
            <a:ext cx="6840000" cy="6840000"/>
            <a:chOff x="1147108"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147108" y="-1118224"/>
              <a:ext cx="9120000" cy="9120001"/>
            </a:xfrm>
            <a:prstGeom prst="ellipse">
              <a:avLst/>
            </a:prstGeom>
          </p:spPr>
        </p:pic>
      </p:grpSp>
      <p:sp>
        <p:nvSpPr>
          <p:cNvPr id="7" name="TextBox 7"/>
          <p:cNvSpPr txBox="1"/>
          <p:nvPr/>
        </p:nvSpPr>
        <p:spPr>
          <a:xfrm>
            <a:off x="1443669" y="3904459"/>
            <a:ext cx="7248047" cy="3343416"/>
          </a:xfrm>
          <a:prstGeom prst="rect">
            <a:avLst/>
          </a:prstGeom>
        </p:spPr>
        <p:txBody>
          <a:bodyPr lIns="0" tIns="0" rIns="0" bIns="0" rtlCol="0" anchor="t">
            <a:spAutoFit/>
          </a:bodyPr>
          <a:lstStyle/>
          <a:p>
            <a:pPr algn="just">
              <a:lnSpc>
                <a:spcPts val="4428"/>
              </a:lnSpc>
            </a:pPr>
            <a:r>
              <a:rPr lang="en-US" sz="2500" b="1" dirty="0">
                <a:solidFill>
                  <a:srgbClr val="737373"/>
                </a:solidFill>
                <a:latin typeface="DM Sans"/>
              </a:rPr>
              <a:t>The door is a form of non-verbal communication</a:t>
            </a:r>
            <a:r>
              <a:rPr lang="en-US" sz="2500" dirty="0">
                <a:solidFill>
                  <a:srgbClr val="737373"/>
                </a:solidFill>
                <a:latin typeface="DM Sans"/>
              </a:rPr>
              <a:t>, because it is much more uncomfortable to approach someone who has the door closed than to find a glazed space that allows eye contact. </a:t>
            </a:r>
          </a:p>
          <a:p>
            <a:pPr algn="just">
              <a:lnSpc>
                <a:spcPts val="4428"/>
              </a:lnSpc>
            </a:pPr>
            <a:endParaRPr lang="en-US" sz="2700" dirty="0">
              <a:solidFill>
                <a:srgbClr val="737373"/>
              </a:solidFill>
              <a:latin typeface="DM Sans"/>
            </a:endParaRPr>
          </a:p>
        </p:txBody>
      </p:sp>
      <p:sp>
        <p:nvSpPr>
          <p:cNvPr id="8" name="AutoShape 8"/>
          <p:cNvSpPr/>
          <p:nvPr/>
        </p:nvSpPr>
        <p:spPr>
          <a:xfrm>
            <a:off x="3421773" y="3524964"/>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2778604" y="1511962"/>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a:t>
            </a:r>
          </a:p>
          <a:p>
            <a:pPr algn="ctr">
              <a:lnSpc>
                <a:spcPts val="7609"/>
              </a:lnSpc>
            </a:pPr>
            <a:r>
              <a:rPr lang="en-US" sz="8549">
                <a:solidFill>
                  <a:srgbClr val="C39950"/>
                </a:solidFill>
                <a:latin typeface="Dream Avenue"/>
              </a:rPr>
              <a:t>FRONT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2.22222E-6 -0.14383 2.22222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ntalla de video juego&#10;&#10;Descripción generada automáticamente con confianza media">
            <a:extLst>
              <a:ext uri="{FF2B5EF4-FFF2-40B4-BE49-F238E27FC236}">
                <a16:creationId xmlns:a16="http://schemas.microsoft.com/office/drawing/2014/main" id="{9964A3B3-4CC5-FDF1-F52C-383A055297F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1125200" y="1204419"/>
            <a:ext cx="4114795" cy="4114795"/>
            <a:chOff x="0" y="-1"/>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0" y="-1"/>
              <a:ext cx="9120000" cy="9120000"/>
            </a:xfrm>
            <a:prstGeom prst="ellipse">
              <a:avLst/>
            </a:prstGeom>
          </p:spPr>
        </p:pic>
      </p:grpSp>
      <p:sp>
        <p:nvSpPr>
          <p:cNvPr id="7" name="TextBox 7"/>
          <p:cNvSpPr txBox="1"/>
          <p:nvPr/>
        </p:nvSpPr>
        <p:spPr>
          <a:xfrm>
            <a:off x="1327766" y="5494933"/>
            <a:ext cx="7438540" cy="2773299"/>
          </a:xfrm>
          <a:prstGeom prst="rect">
            <a:avLst/>
          </a:prstGeom>
        </p:spPr>
        <p:txBody>
          <a:bodyPr lIns="0" tIns="0" rIns="0" bIns="0" rtlCol="0" anchor="t">
            <a:spAutoFit/>
          </a:bodyPr>
          <a:lstStyle/>
          <a:p>
            <a:pPr algn="just">
              <a:lnSpc>
                <a:spcPts val="4428"/>
              </a:lnSpc>
            </a:pPr>
            <a:r>
              <a:rPr lang="en-US" sz="2700" dirty="0">
                <a:solidFill>
                  <a:srgbClr val="737373"/>
                </a:solidFill>
                <a:latin typeface="DM Sans"/>
              </a:rPr>
              <a:t>Together with the fence and external decoration, it favors the approach of a sector of consumers with a desire to feel that an exclusive space enters where it feels comfortable and important.</a:t>
            </a:r>
          </a:p>
        </p:txBody>
      </p:sp>
      <p:sp>
        <p:nvSpPr>
          <p:cNvPr id="8" name="TextBox 8"/>
          <p:cNvSpPr txBox="1"/>
          <p:nvPr/>
        </p:nvSpPr>
        <p:spPr>
          <a:xfrm>
            <a:off x="9480474" y="5494933"/>
            <a:ext cx="7442352" cy="2773299"/>
          </a:xfrm>
          <a:prstGeom prst="rect">
            <a:avLst/>
          </a:prstGeom>
        </p:spPr>
        <p:txBody>
          <a:bodyPr lIns="0" tIns="0" rIns="0" bIns="0" rtlCol="0" anchor="t">
            <a:spAutoFit/>
          </a:bodyPr>
          <a:lstStyle/>
          <a:p>
            <a:pPr algn="just">
              <a:lnSpc>
                <a:spcPts val="4428"/>
              </a:lnSpc>
            </a:pPr>
            <a:r>
              <a:rPr lang="en-US" sz="2700">
                <a:solidFill>
                  <a:srgbClr val="737373"/>
                </a:solidFill>
                <a:latin typeface="DM Sans"/>
              </a:rPr>
              <a:t>In addition to the transparent door, the existence of windows contributes to the entry of natural light and allows the view inside the boutique. Generating a more pleasant stay that favor communication and well-being.</a:t>
            </a:r>
          </a:p>
        </p:txBody>
      </p:sp>
      <p:sp>
        <p:nvSpPr>
          <p:cNvPr id="9" name="AutoShape 9"/>
          <p:cNvSpPr/>
          <p:nvPr/>
        </p:nvSpPr>
        <p:spPr>
          <a:xfrm>
            <a:off x="3401116" y="3828900"/>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2757947" y="1815898"/>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a:t>
            </a:r>
          </a:p>
          <a:p>
            <a:pPr algn="ctr">
              <a:lnSpc>
                <a:spcPts val="7609"/>
              </a:lnSpc>
            </a:pPr>
            <a:r>
              <a:rPr lang="en-US" sz="8549">
                <a:solidFill>
                  <a:srgbClr val="C39950"/>
                </a:solidFill>
                <a:latin typeface="Dream Avenue"/>
              </a:rPr>
              <a:t>FRONT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7 -3.33333E-6 -0.14383 -3.33333E-6 3.7037E-7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13D29C9-0714-3D3F-D1AA-93AC4152D923}"/>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pic>
        <p:nvPicPr>
          <p:cNvPr id="6" name="Picture 6"/>
          <p:cNvPicPr>
            <a:picLocks/>
          </p:cNvPicPr>
          <p:nvPr/>
        </p:nvPicPr>
        <p:blipFill rotWithShape="1">
          <a:blip r:embed="rId3" cstate="print">
            <a:extLst>
              <a:ext uri="{28A0092B-C50C-407E-A947-70E740481C1C}">
                <a14:useLocalDpi xmlns:a14="http://schemas.microsoft.com/office/drawing/2010/main"/>
              </a:ext>
            </a:extLst>
          </a:blip>
          <a:srcRect l="-240"/>
          <a:stretch/>
        </p:blipFill>
        <p:spPr>
          <a:xfrm>
            <a:off x="9975401" y="1723500"/>
            <a:ext cx="6840000" cy="6840000"/>
          </a:xfrm>
          <a:prstGeom prst="ellipse">
            <a:avLst/>
          </a:prstGeom>
        </p:spPr>
      </p:pic>
      <p:sp>
        <p:nvSpPr>
          <p:cNvPr id="7" name="TextBox 7"/>
          <p:cNvSpPr txBox="1"/>
          <p:nvPr/>
        </p:nvSpPr>
        <p:spPr>
          <a:xfrm>
            <a:off x="2571854" y="4573905"/>
            <a:ext cx="6032978" cy="1482090"/>
          </a:xfrm>
          <a:prstGeom prst="rect">
            <a:avLst/>
          </a:prstGeom>
        </p:spPr>
        <p:txBody>
          <a:bodyPr lIns="0" tIns="0" rIns="0" bIns="0" rtlCol="0" anchor="t">
            <a:spAutoFit/>
          </a:bodyPr>
          <a:lstStyle/>
          <a:p>
            <a:pPr algn="ctr">
              <a:lnSpc>
                <a:spcPts val="10680"/>
              </a:lnSpc>
            </a:pPr>
            <a:r>
              <a:rPr lang="en-US" sz="12000" dirty="0">
                <a:solidFill>
                  <a:srgbClr val="C39950"/>
                </a:solidFill>
                <a:latin typeface="Dream Avenue"/>
              </a:rPr>
              <a:t>HISTORY</a:t>
            </a:r>
          </a:p>
        </p:txBody>
      </p:sp>
      <p:sp>
        <p:nvSpPr>
          <p:cNvPr id="8" name="AutoShape 8"/>
          <p:cNvSpPr/>
          <p:nvPr/>
        </p:nvSpPr>
        <p:spPr>
          <a:xfrm>
            <a:off x="3942423" y="3884495"/>
            <a:ext cx="3291840" cy="0"/>
          </a:xfrm>
          <a:prstGeom prst="line">
            <a:avLst/>
          </a:prstGeom>
          <a:ln w="28575" cap="flat">
            <a:solidFill>
              <a:srgbClr val="C39950"/>
            </a:solidFill>
            <a:prstDash val="solid"/>
            <a:headEnd type="none" w="sm" len="sm"/>
            <a:tailEnd type="none" w="sm" len="sm"/>
          </a:ln>
        </p:spPr>
      </p:sp>
      <p:sp>
        <p:nvSpPr>
          <p:cNvPr id="9" name="AutoShape 9"/>
          <p:cNvSpPr/>
          <p:nvPr/>
        </p:nvSpPr>
        <p:spPr>
          <a:xfrm>
            <a:off x="3942423" y="6027420"/>
            <a:ext cx="3291840" cy="0"/>
          </a:xfrm>
          <a:prstGeom prst="line">
            <a:avLst/>
          </a:prstGeom>
          <a:ln w="28575" cap="flat">
            <a:solidFill>
              <a:srgbClr val="C39950"/>
            </a:solidFill>
            <a:prstDash val="solid"/>
            <a:headEnd type="none" w="sm" len="sm"/>
            <a:tailEnd type="none" w="sm" len="sm"/>
          </a:ln>
        </p:spPr>
      </p:sp>
      <p:sp>
        <p:nvSpPr>
          <p:cNvPr id="10" name="TextBox 10">
            <a:extLst>
              <a:ext uri="{FF2B5EF4-FFF2-40B4-BE49-F238E27FC236}">
                <a16:creationId xmlns:a16="http://schemas.microsoft.com/office/drawing/2014/main" id="{C40F40E5-BFAE-3960-E8E9-B0E6A4C8B246}"/>
              </a:ext>
            </a:extLst>
          </p:cNvPr>
          <p:cNvSpPr txBox="1"/>
          <p:nvPr/>
        </p:nvSpPr>
        <p:spPr>
          <a:xfrm>
            <a:off x="1238590" y="6574190"/>
            <a:ext cx="8699505" cy="2165914"/>
          </a:xfrm>
          <a:prstGeom prst="rect">
            <a:avLst/>
          </a:prstGeom>
        </p:spPr>
        <p:txBody>
          <a:bodyPr wrap="square" lIns="0" tIns="0" rIns="0" bIns="0" rtlCol="0" anchor="t">
            <a:spAutoFit/>
          </a:bodyPr>
          <a:lstStyle/>
          <a:p>
            <a:pPr algn="ctr">
              <a:lnSpc>
                <a:spcPts val="8054"/>
              </a:lnSpc>
            </a:pPr>
            <a:r>
              <a:rPr lang="en-US" sz="9049" dirty="0">
                <a:solidFill>
                  <a:srgbClr val="AC5219"/>
                </a:solidFill>
                <a:latin typeface="BDScript"/>
              </a:rPr>
              <a:t>Tradition, charisma, innovation &amp; progress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fill="hold" grpId="0" nodeType="withEffect">
                                  <p:stCondLst>
                                    <p:cond delay="0"/>
                                  </p:stCondLst>
                                  <p:childTnLst>
                                    <p:anim calcmode="discrete" valueType="str">
                                      <p:cBhvr override="childStyle">
                                        <p:cTn id="6" dur="1000" fill="hold"/>
                                        <p:tgtEl>
                                          <p:spTgt spid="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7" presetID="36" presetClass="emph" presetSubtype="0" fill="hold" grpId="0" nodeType="withEffect">
                                  <p:stCondLst>
                                    <p:cond delay="0"/>
                                  </p:stCondLst>
                                  <p:iterate type="lt">
                                    <p:tmPct val="10000"/>
                                  </p:iterate>
                                  <p:childTnLst>
                                    <p:animScale>
                                      <p:cBhvr>
                                        <p:cTn id="8" dur="250" autoRev="1" fill="hold">
                                          <p:stCondLst>
                                            <p:cond delay="0"/>
                                          </p:stCondLst>
                                        </p:cTn>
                                        <p:tgtEl>
                                          <p:spTgt spid="10"/>
                                        </p:tgtEl>
                                      </p:cBhvr>
                                      <p:to x="80000" y="100000"/>
                                    </p:animScale>
                                    <p:anim by="(#ppt_w*0.10)" calcmode="lin" valueType="num">
                                      <p:cBhvr>
                                        <p:cTn id="9" dur="250" autoRev="1" fill="hold">
                                          <p:stCondLst>
                                            <p:cond delay="0"/>
                                          </p:stCondLst>
                                        </p:cTn>
                                        <p:tgtEl>
                                          <p:spTgt spid="10"/>
                                        </p:tgtEl>
                                        <p:attrNameLst>
                                          <p:attrName>ppt_x</p:attrName>
                                        </p:attrNameLst>
                                      </p:cBhvr>
                                    </p:anim>
                                    <p:anim by="(-#ppt_w*0.10)" calcmode="lin" valueType="num">
                                      <p:cBhvr>
                                        <p:cTn id="10" dur="250" autoRev="1" fill="hold">
                                          <p:stCondLst>
                                            <p:cond delay="0"/>
                                          </p:stCondLst>
                                        </p:cTn>
                                        <p:tgtEl>
                                          <p:spTgt spid="10"/>
                                        </p:tgtEl>
                                        <p:attrNameLst>
                                          <p:attrName>ppt_y</p:attrName>
                                        </p:attrNameLst>
                                      </p:cBhvr>
                                    </p:anim>
                                    <p:animRot by="-480000">
                                      <p:cBhvr>
                                        <p:cTn id="11" dur="250" autoRev="1" fill="hold">
                                          <p:stCondLst>
                                            <p:cond delay="0"/>
                                          </p:stCondLst>
                                        </p:cTn>
                                        <p:tgtEl>
                                          <p:spTgt spid="10"/>
                                        </p:tgtEl>
                                        <p:attrNameLst>
                                          <p:attrName>r</p:attrName>
                                        </p:attrNameLst>
                                      </p:cBhvr>
                                    </p:animRot>
                                  </p:childTnLst>
                                </p:cTn>
                              </p:par>
                              <p:par>
                                <p:cTn id="12"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13" dur="2000" fill="hold"/>
                                        <p:tgtEl>
                                          <p:spTgt spid="6"/>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AD83DCBA-291E-0195-407C-1901CEABD34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2746832" y="1356670"/>
            <a:ext cx="4159073" cy="4159073"/>
            <a:chOff x="-2" y="0"/>
            <a:chExt cx="5535261" cy="6324524"/>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2" y="0"/>
              <a:ext cx="5535261" cy="6324524"/>
            </a:xfrm>
            <a:prstGeom prst="ellipse">
              <a:avLst/>
            </a:prstGeom>
          </p:spPr>
        </p:pic>
      </p:grpSp>
      <p:grpSp>
        <p:nvGrpSpPr>
          <p:cNvPr id="7" name="Group 7"/>
          <p:cNvGrpSpPr/>
          <p:nvPr/>
        </p:nvGrpSpPr>
        <p:grpSpPr>
          <a:xfrm>
            <a:off x="10894864" y="5510321"/>
            <a:ext cx="3600000" cy="3600000"/>
            <a:chOff x="0" y="-1"/>
            <a:chExt cx="4800000" cy="4800000"/>
          </a:xfrm>
        </p:grpSpPr>
        <p:pic>
          <p:nvPicPr>
            <p:cNvPr id="8" name="Picture 8"/>
            <p:cNvPicPr>
              <a:picLocks/>
            </p:cNvPicPr>
            <p:nvPr/>
          </p:nvPicPr>
          <p:blipFill rotWithShape="1">
            <a:blip r:embed="rId4">
              <a:extLst>
                <a:ext uri="{28A0092B-C50C-407E-A947-70E740481C1C}">
                  <a14:useLocalDpi xmlns:a14="http://schemas.microsoft.com/office/drawing/2010/main"/>
                </a:ext>
              </a:extLst>
            </a:blip>
            <a:srcRect/>
            <a:stretch/>
          </p:blipFill>
          <p:spPr>
            <a:xfrm>
              <a:off x="0" y="-1"/>
              <a:ext cx="4800000" cy="4800000"/>
            </a:xfrm>
            <a:prstGeom prst="ellipse">
              <a:avLst/>
            </a:prstGeom>
          </p:spPr>
        </p:pic>
      </p:grpSp>
      <p:sp>
        <p:nvSpPr>
          <p:cNvPr id="9" name="AutoShape 9"/>
          <p:cNvSpPr/>
          <p:nvPr/>
        </p:nvSpPr>
        <p:spPr>
          <a:xfrm>
            <a:off x="3260275" y="8535246"/>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8624037" y="1510069"/>
            <a:ext cx="8242803" cy="3852273"/>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Window displays are a strategic tool in visual communication and marketing</a:t>
            </a:r>
            <a:r>
              <a:rPr lang="en-US" sz="2500" dirty="0">
                <a:solidFill>
                  <a:srgbClr val="737373"/>
                </a:solidFill>
                <a:latin typeface="DM Sans"/>
              </a:rPr>
              <a:t>. They can function as an advertising, promotion and attraction tool that forms the basis of a competitive advantage. </a:t>
            </a:r>
            <a:r>
              <a:rPr lang="en-US" sz="2500" b="1" dirty="0">
                <a:solidFill>
                  <a:srgbClr val="737373"/>
                </a:solidFill>
                <a:latin typeface="DM Sans"/>
              </a:rPr>
              <a:t>They can and should be used as well to tell a story to the clients that may attire their attention</a:t>
            </a:r>
            <a:r>
              <a:rPr lang="en-US" sz="2500" dirty="0">
                <a:solidFill>
                  <a:srgbClr val="737373"/>
                </a:solidFill>
                <a:latin typeface="DM Sans"/>
              </a:rPr>
              <a:t>.</a:t>
            </a:r>
          </a:p>
        </p:txBody>
      </p:sp>
      <p:sp>
        <p:nvSpPr>
          <p:cNvPr id="11" name="TextBox 11"/>
          <p:cNvSpPr txBox="1"/>
          <p:nvPr/>
        </p:nvSpPr>
        <p:spPr>
          <a:xfrm>
            <a:off x="2383310" y="6522244"/>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11111E-6 -0.14383 1.11111E-6 -6.17284E-7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26 -0.0723 -0.55864 C -0.0375 -0.42408 -4.02778E-6 -0.14383 -4.02778E-6 1.85185E-6 " pathEditMode="relative" rAng="0" ptsTypes="AAAA">
                                      <p:cBhvr>
                                        <p:cTn id="8" dur="2000" fill="hold"/>
                                        <p:tgtEl>
                                          <p:spTgt spid="7"/>
                                        </p:tgtEl>
                                        <p:attrNameLst>
                                          <p:attrName>ppt_x</p:attrName>
                                          <p:attrName>ppt_y</p:attrName>
                                        </p:attrNameLst>
                                      </p:cBhvr>
                                      <p:rCtr x="45998" y="42963"/>
                                    </p:animMotion>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44B4F1A1-237A-D7E3-665C-4BC8BFBFA97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384598" y="1723500"/>
            <a:ext cx="6840000" cy="6840000"/>
            <a:chOff x="474531" y="926400"/>
            <a:chExt cx="9120001" cy="91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rot="21366067">
              <a:off x="474531" y="926400"/>
              <a:ext cx="9120001" cy="9120000"/>
            </a:xfrm>
            <a:prstGeom prst="ellipse">
              <a:avLst/>
            </a:prstGeom>
          </p:spPr>
        </p:pic>
      </p:grpSp>
      <p:sp>
        <p:nvSpPr>
          <p:cNvPr id="7" name="TextBox 7"/>
          <p:cNvSpPr txBox="1"/>
          <p:nvPr/>
        </p:nvSpPr>
        <p:spPr>
          <a:xfrm>
            <a:off x="8660599" y="3624009"/>
            <a:ext cx="8242803" cy="3852273"/>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Studies suggest that it is possible to influence the emotional effects that window displays have on the public by constantly altering its composition and using visual, esthetic elements</a:t>
            </a:r>
            <a:r>
              <a:rPr lang="en-US" sz="2500" dirty="0">
                <a:solidFill>
                  <a:srgbClr val="737373"/>
                </a:solidFill>
                <a:latin typeface="DM Sans"/>
              </a:rPr>
              <a:t>. Novelty, dynamics and structure create pleasant feelings, what can be used to attract consumers and invite them to enter the store.</a:t>
            </a:r>
          </a:p>
        </p:txBody>
      </p:sp>
      <p:sp>
        <p:nvSpPr>
          <p:cNvPr id="8" name="AutoShape 8"/>
          <p:cNvSpPr/>
          <p:nvPr/>
        </p:nvSpPr>
        <p:spPr>
          <a:xfrm>
            <a:off x="10902284" y="3448788"/>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0259115" y="1435786"/>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61111E-6 -0.14383 -3.61111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6BEE35BC-E2A2-CB10-7054-EC64A804B94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a:grpSpLocks/>
          </p:cNvGrpSpPr>
          <p:nvPr/>
        </p:nvGrpSpPr>
        <p:grpSpPr>
          <a:xfrm>
            <a:off x="2849258" y="1394866"/>
            <a:ext cx="3702857" cy="4320000"/>
            <a:chOff x="-1" y="-1"/>
            <a:chExt cx="9120001" cy="91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1" y="-1"/>
              <a:ext cx="9120001" cy="9120000"/>
            </a:xfrm>
            <a:prstGeom prst="ellipse">
              <a:avLst/>
            </a:prstGeom>
          </p:spPr>
        </p:pic>
      </p:grpSp>
      <p:grpSp>
        <p:nvGrpSpPr>
          <p:cNvPr id="7" name="Group 7"/>
          <p:cNvGrpSpPr/>
          <p:nvPr/>
        </p:nvGrpSpPr>
        <p:grpSpPr>
          <a:xfrm>
            <a:off x="11149595" y="4652325"/>
            <a:ext cx="3240000" cy="4320000"/>
            <a:chOff x="0" y="0"/>
            <a:chExt cx="8364493" cy="4530172"/>
          </a:xfrm>
        </p:grpSpPr>
        <p:pic>
          <p:nvPicPr>
            <p:cNvPr id="8"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0"/>
              <a:ext cx="8364493" cy="4530172"/>
            </a:xfrm>
            <a:prstGeom prst="ellipse">
              <a:avLst/>
            </a:prstGeom>
          </p:spPr>
        </p:pic>
      </p:grpSp>
      <p:sp>
        <p:nvSpPr>
          <p:cNvPr id="9" name="AutoShape 9"/>
          <p:cNvSpPr/>
          <p:nvPr/>
        </p:nvSpPr>
        <p:spPr>
          <a:xfrm>
            <a:off x="3260275" y="8535246"/>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8391364" y="1394866"/>
            <a:ext cx="8242803" cy="319824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The window displays of this establishment vary throughout the year in terms of the products shown and the bottom of them. On the visit made at the end of October, the background of all the window displays were open. </a:t>
            </a:r>
          </a:p>
        </p:txBody>
      </p:sp>
      <p:sp>
        <p:nvSpPr>
          <p:cNvPr id="11" name="TextBox 11"/>
          <p:cNvSpPr txBox="1"/>
          <p:nvPr/>
        </p:nvSpPr>
        <p:spPr>
          <a:xfrm>
            <a:off x="2383310" y="6522244"/>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5 L -0.46085 -0.85925 C -0.25477 -0.85925 -0.13377 -0.7341 -0.07231 -0.55864 C -0.0375 -0.42407 -1.25E-6 -0.14382 -1.25E-6 -4.69136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26 -0.07231 -0.55864 C -0.0375 -0.42407 2.91667E-6 -0.14383 2.91667E-6 -1.35802E-6 " pathEditMode="relative" rAng="0" ptsTypes="AAAA">
                                      <p:cBhvr>
                                        <p:cTn id="8" dur="2000" fill="hold"/>
                                        <p:tgtEl>
                                          <p:spTgt spid="7"/>
                                        </p:tgtEl>
                                        <p:attrNameLst>
                                          <p:attrName>ppt_x</p:attrName>
                                          <p:attrName>ppt_y</p:attrName>
                                        </p:attrNameLst>
                                      </p:cBhvr>
                                      <p:rCtr x="45998" y="42963"/>
                                    </p:animMotion>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7FE137F1-AAC5-4963-9D43-50BF172C3B3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28700" y="1028700"/>
            <a:ext cx="7287397" cy="8229600"/>
            <a:chOff x="0" y="0"/>
            <a:chExt cx="9716530" cy="10972800"/>
          </a:xfrm>
        </p:grpSpPr>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9716530" cy="10972800"/>
            </a:xfrm>
            <a:prstGeom prst="rect">
              <a:avLst/>
            </a:prstGeom>
          </p:spPr>
        </p:pic>
      </p:grpSp>
      <p:sp>
        <p:nvSpPr>
          <p:cNvPr id="7" name="TextBox 7"/>
          <p:cNvSpPr txBox="1"/>
          <p:nvPr/>
        </p:nvSpPr>
        <p:spPr>
          <a:xfrm>
            <a:off x="8660599" y="3500768"/>
            <a:ext cx="8242803" cy="254422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Judging by what was observed during the visit, the window displays were featuring </a:t>
            </a:r>
            <a:r>
              <a:rPr lang="en-US" sz="2500" b="1" dirty="0">
                <a:solidFill>
                  <a:srgbClr val="737373"/>
                </a:solidFill>
                <a:latin typeface="DM Sans"/>
              </a:rPr>
              <a:t>similar products and a cross mix of items (outfits</a:t>
            </a:r>
            <a:r>
              <a:rPr lang="en-US" sz="2500" dirty="0">
                <a:solidFill>
                  <a:srgbClr val="737373"/>
                </a:solidFill>
                <a:latin typeface="DM Sans"/>
              </a:rPr>
              <a:t>). As expected, the outfits displayed are according the season of the year (fall).</a:t>
            </a:r>
          </a:p>
        </p:txBody>
      </p:sp>
      <p:sp>
        <p:nvSpPr>
          <p:cNvPr id="8" name="AutoShape 8"/>
          <p:cNvSpPr/>
          <p:nvPr/>
        </p:nvSpPr>
        <p:spPr>
          <a:xfrm>
            <a:off x="11136080" y="3448788"/>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0259115" y="1435786"/>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ntalla de video juego&#10;&#10;Descripción generada automáticamente con confianza media">
            <a:extLst>
              <a:ext uri="{FF2B5EF4-FFF2-40B4-BE49-F238E27FC236}">
                <a16:creationId xmlns:a16="http://schemas.microsoft.com/office/drawing/2014/main" id="{50948775-E3B1-D88B-EA20-85E3570B78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2385701" y="1188179"/>
            <a:ext cx="5040000" cy="5040000"/>
          </a:xfrm>
          <a:prstGeom prst="ellipse">
            <a:avLst/>
          </a:prstGeom>
        </p:spPr>
      </p:pic>
      <p:sp>
        <p:nvSpPr>
          <p:cNvPr id="7" name="TextBox 7"/>
          <p:cNvSpPr txBox="1"/>
          <p:nvPr/>
        </p:nvSpPr>
        <p:spPr>
          <a:xfrm>
            <a:off x="8631905" y="1255288"/>
            <a:ext cx="8224128" cy="7776424"/>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The rule of visual merchandising </a:t>
            </a:r>
            <a:r>
              <a:rPr lang="en-US" sz="2500" dirty="0">
                <a:solidFill>
                  <a:srgbClr val="737373"/>
                </a:solidFill>
                <a:latin typeface="DM Sans Bold"/>
              </a:rPr>
              <a:t>1/5/Z/3</a:t>
            </a:r>
            <a:r>
              <a:rPr lang="en-US" sz="2500" dirty="0">
                <a:solidFill>
                  <a:srgbClr val="737373"/>
                </a:solidFill>
                <a:latin typeface="DM Sans"/>
              </a:rPr>
              <a:t> refers to the concept of distributing </a:t>
            </a:r>
            <a:r>
              <a:rPr lang="en-US" sz="2500" dirty="0">
                <a:solidFill>
                  <a:srgbClr val="737373"/>
                </a:solidFill>
                <a:latin typeface="DM Sans Bold"/>
              </a:rPr>
              <a:t>items or products</a:t>
            </a:r>
            <a:r>
              <a:rPr lang="en-US" sz="2500" dirty="0">
                <a:solidFill>
                  <a:srgbClr val="737373"/>
                </a:solidFill>
                <a:latin typeface="DM Sans"/>
              </a:rPr>
              <a:t>  in a window display forming a </a:t>
            </a:r>
            <a:r>
              <a:rPr lang="en-US" sz="2500" dirty="0">
                <a:solidFill>
                  <a:srgbClr val="737373"/>
                </a:solidFill>
                <a:latin typeface="DM Sans Bold"/>
              </a:rPr>
              <a:t>Z shape</a:t>
            </a:r>
            <a:r>
              <a:rPr lang="en-US" sz="2500" dirty="0">
                <a:solidFill>
                  <a:srgbClr val="737373"/>
                </a:solidFill>
                <a:latin typeface="DM Sans"/>
              </a:rPr>
              <a:t> as a set of one, three or five to spark an interest or to catch the viewer's attention and  layering on the accommodation. When customers see products in groups of one, three or five, </a:t>
            </a:r>
            <a:r>
              <a:rPr lang="en-US" sz="2500" dirty="0">
                <a:solidFill>
                  <a:srgbClr val="737373"/>
                </a:solidFill>
                <a:latin typeface="DM Sans Bold"/>
              </a:rPr>
              <a:t>it encourages the eyes to look around and see the details within the display</a:t>
            </a:r>
            <a:r>
              <a:rPr lang="en-US" sz="2500" dirty="0">
                <a:solidFill>
                  <a:srgbClr val="737373"/>
                </a:solidFill>
                <a:latin typeface="DM Sans"/>
              </a:rPr>
              <a:t>. Many luxury fashion brands like Dior have been seen not caring about dis rule and displaying a pair number of items though… Sometimes, we shall remember that luxury is about creating our own rules and identity.</a:t>
            </a:r>
          </a:p>
        </p:txBody>
      </p:sp>
      <p:pic>
        <p:nvPicPr>
          <p:cNvPr id="8" name="Picture 8"/>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rot="-5400000">
            <a:off x="2276455" y="1994003"/>
            <a:ext cx="5264264" cy="3428352"/>
          </a:xfrm>
          <a:prstGeom prst="rect">
            <a:avLst/>
          </a:prstGeom>
        </p:spPr>
      </p:pic>
      <p:sp>
        <p:nvSpPr>
          <p:cNvPr id="9" name="AutoShape 9"/>
          <p:cNvSpPr/>
          <p:nvPr/>
        </p:nvSpPr>
        <p:spPr>
          <a:xfrm>
            <a:off x="3262667" y="8939310"/>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2385701" y="6926309"/>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1 -0.07231 -0.55864 C -0.0375 -0.42407 8.33333E-7 -0.14383 8.33333E-7 4.93827E-7 " pathEditMode="relative" rAng="0" ptsTypes="AAAA">
                                      <p:cBhvr>
                                        <p:cTn id="6" dur="2000" fill="hold"/>
                                        <p:tgtEl>
                                          <p:spTgt spid="6"/>
                                        </p:tgtEl>
                                        <p:attrNameLst>
                                          <p:attrName>ppt_x</p:attrName>
                                          <p:attrName>ppt_y</p:attrName>
                                        </p:attrNameLst>
                                      </p:cBhvr>
                                      <p:rCtr x="45998" y="4296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Pantalla de video juego&#10;&#10;Descripción generada automáticamente con confianza media">
            <a:extLst>
              <a:ext uri="{FF2B5EF4-FFF2-40B4-BE49-F238E27FC236}">
                <a16:creationId xmlns:a16="http://schemas.microsoft.com/office/drawing/2014/main" id="{E433193A-DAC9-276B-AD35-9CAA62A192C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991600" y="1943100"/>
            <a:ext cx="8115300" cy="6696132"/>
          </a:xfrm>
          <a:prstGeom prst="ellipse">
            <a:avLst/>
          </a:prstGeom>
        </p:spPr>
      </p:pic>
      <p:sp>
        <p:nvSpPr>
          <p:cNvPr id="7" name="AutoShape 7"/>
          <p:cNvSpPr/>
          <p:nvPr/>
        </p:nvSpPr>
        <p:spPr>
          <a:xfrm>
            <a:off x="3487050" y="3448788"/>
            <a:ext cx="3291840" cy="0"/>
          </a:xfrm>
          <a:prstGeom prst="line">
            <a:avLst/>
          </a:prstGeom>
          <a:ln w="28575" cap="flat">
            <a:solidFill>
              <a:srgbClr val="C39950"/>
            </a:solidFill>
            <a:prstDash val="solid"/>
            <a:headEnd type="none" w="sm" len="sm"/>
            <a:tailEnd type="none" w="sm" len="sm"/>
          </a:ln>
        </p:spPr>
      </p:sp>
      <p:pic>
        <p:nvPicPr>
          <p:cNvPr id="8" name="Picture 8"/>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2074850" y="3143609"/>
            <a:ext cx="392417" cy="392417"/>
          </a:xfrm>
          <a:prstGeom prst="rect">
            <a:avLst/>
          </a:prstGeom>
        </p:spPr>
      </p:pic>
      <p:sp>
        <p:nvSpPr>
          <p:cNvPr id="9" name="TextBox 9"/>
          <p:cNvSpPr txBox="1"/>
          <p:nvPr/>
        </p:nvSpPr>
        <p:spPr>
          <a:xfrm>
            <a:off x="1508947" y="3629327"/>
            <a:ext cx="7090237"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When using the 1/5/z/3 rule, to this number of displayed elements is added the use of the </a:t>
            </a:r>
            <a:r>
              <a:rPr lang="en-US" sz="2500" dirty="0">
                <a:solidFill>
                  <a:srgbClr val="737373"/>
                </a:solidFill>
                <a:latin typeface="DM Sans Bold"/>
              </a:rPr>
              <a:t>Z-Pattern</a:t>
            </a:r>
            <a:r>
              <a:rPr lang="en-US" sz="2500" dirty="0">
                <a:solidFill>
                  <a:srgbClr val="737373"/>
                </a:solidFill>
                <a:latin typeface="DM Sans"/>
              </a:rPr>
              <a:t> for the order in which they will be placed. This pattern design </a:t>
            </a:r>
            <a:r>
              <a:rPr lang="en-US" sz="2500" dirty="0">
                <a:solidFill>
                  <a:srgbClr val="737373"/>
                </a:solidFill>
                <a:latin typeface="DM Sans Bold"/>
              </a:rPr>
              <a:t>traces the route the human eye travels</a:t>
            </a:r>
            <a:r>
              <a:rPr lang="en-US" sz="2500" dirty="0">
                <a:solidFill>
                  <a:srgbClr val="737373"/>
                </a:solidFill>
                <a:latin typeface="DM Sans"/>
              </a:rPr>
              <a:t> when they read or scan an image left to right, </a:t>
            </a:r>
            <a:r>
              <a:rPr lang="en-US" sz="2500" dirty="0">
                <a:solidFill>
                  <a:srgbClr val="737373"/>
                </a:solidFill>
                <a:latin typeface="DM Sans Bold"/>
              </a:rPr>
              <a:t>top to bottom.</a:t>
            </a:r>
          </a:p>
        </p:txBody>
      </p:sp>
      <p:sp>
        <p:nvSpPr>
          <p:cNvPr id="10" name="TextBox 10"/>
          <p:cNvSpPr txBox="1"/>
          <p:nvPr/>
        </p:nvSpPr>
        <p:spPr>
          <a:xfrm>
            <a:off x="2610085" y="1435786"/>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pic>
        <p:nvPicPr>
          <p:cNvPr id="11" name="Picture 11"/>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3867276" y="3834020"/>
            <a:ext cx="392417" cy="392417"/>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2467268" y="4673185"/>
            <a:ext cx="392417" cy="392417"/>
          </a:xfrm>
          <a:prstGeom prst="rect">
            <a:avLst/>
          </a:prstGeom>
        </p:spPr>
      </p:pic>
      <p:pic>
        <p:nvPicPr>
          <p:cNvPr id="13" name="Picture 13"/>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4063485" y="7880689"/>
            <a:ext cx="392417" cy="392417"/>
          </a:xfrm>
          <a:prstGeom prst="rect">
            <a:avLst/>
          </a:prstGeom>
        </p:spPr>
      </p:pic>
      <p:sp>
        <p:nvSpPr>
          <p:cNvPr id="14" name="AutoShape 14"/>
          <p:cNvSpPr/>
          <p:nvPr/>
        </p:nvSpPr>
        <p:spPr>
          <a:xfrm rot="1263949">
            <a:off x="12417135" y="3665973"/>
            <a:ext cx="1500275" cy="0"/>
          </a:xfrm>
          <a:prstGeom prst="line">
            <a:avLst/>
          </a:prstGeom>
          <a:ln w="38100" cap="flat">
            <a:solidFill>
              <a:srgbClr val="FF1616"/>
            </a:solidFill>
            <a:prstDash val="solid"/>
            <a:headEnd type="none" w="sm" len="sm"/>
            <a:tailEnd type="none" w="sm" len="sm"/>
          </a:ln>
        </p:spPr>
      </p:sp>
      <p:sp>
        <p:nvSpPr>
          <p:cNvPr id="15" name="AutoShape 15"/>
          <p:cNvSpPr/>
          <p:nvPr/>
        </p:nvSpPr>
        <p:spPr>
          <a:xfrm rot="-1846875">
            <a:off x="12777077" y="4433368"/>
            <a:ext cx="1172808" cy="0"/>
          </a:xfrm>
          <a:prstGeom prst="line">
            <a:avLst/>
          </a:prstGeom>
          <a:ln w="38100" cap="flat">
            <a:solidFill>
              <a:srgbClr val="FF1616"/>
            </a:solidFill>
            <a:prstDash val="solid"/>
            <a:headEnd type="none" w="sm" len="sm"/>
            <a:tailEnd type="none" w="sm" len="sm"/>
          </a:ln>
        </p:spPr>
      </p:sp>
      <p:sp>
        <p:nvSpPr>
          <p:cNvPr id="16" name="AutoShape 16"/>
          <p:cNvSpPr/>
          <p:nvPr/>
        </p:nvSpPr>
        <p:spPr>
          <a:xfrm rot="3812184">
            <a:off x="11889514" y="6454096"/>
            <a:ext cx="3144584" cy="0"/>
          </a:xfrm>
          <a:prstGeom prst="line">
            <a:avLst/>
          </a:prstGeom>
          <a:ln w="38100" cap="flat">
            <a:solidFill>
              <a:srgbClr val="FF1616"/>
            </a:solidFill>
            <a:prstDash val="solid"/>
            <a:headEnd type="none" w="sm" len="sm"/>
            <a:tailEnd type="none" w="sm" len="sm"/>
          </a:ln>
        </p:spPr>
      </p:sp>
      <p:sp>
        <p:nvSpPr>
          <p:cNvPr id="17" name="AutoShape 17"/>
          <p:cNvSpPr/>
          <p:nvPr/>
        </p:nvSpPr>
        <p:spPr>
          <a:xfrm rot="-8336044">
            <a:off x="11660257" y="2994527"/>
            <a:ext cx="472753" cy="0"/>
          </a:xfrm>
          <a:prstGeom prst="line">
            <a:avLst/>
          </a:prstGeom>
          <a:ln w="38100" cap="flat">
            <a:solidFill>
              <a:srgbClr val="004AAD"/>
            </a:solidFill>
            <a:prstDash val="solid"/>
            <a:headEnd type="none" w="sm" len="sm"/>
            <a:tailEnd type="arrow" w="med" len="sm"/>
          </a:ln>
        </p:spPr>
      </p:sp>
      <p:sp>
        <p:nvSpPr>
          <p:cNvPr id="18" name="AutoShape 18"/>
          <p:cNvSpPr/>
          <p:nvPr/>
        </p:nvSpPr>
        <p:spPr>
          <a:xfrm rot="4039719">
            <a:off x="12224044" y="3785725"/>
            <a:ext cx="472753" cy="0"/>
          </a:xfrm>
          <a:prstGeom prst="line">
            <a:avLst/>
          </a:prstGeom>
          <a:ln w="38100" cap="flat">
            <a:solidFill>
              <a:srgbClr val="004AAD"/>
            </a:solidFill>
            <a:prstDash val="solid"/>
            <a:headEnd type="none" w="sm" len="sm"/>
            <a:tailEnd type="arrow" w="med" len="sm"/>
          </a:ln>
        </p:spPr>
      </p:sp>
      <p:sp>
        <p:nvSpPr>
          <p:cNvPr id="19" name="AutoShape 19"/>
          <p:cNvSpPr/>
          <p:nvPr/>
        </p:nvSpPr>
        <p:spPr>
          <a:xfrm rot="9411928">
            <a:off x="14444379" y="3516976"/>
            <a:ext cx="472753" cy="0"/>
          </a:xfrm>
          <a:prstGeom prst="line">
            <a:avLst/>
          </a:prstGeom>
          <a:ln w="38100" cap="flat">
            <a:solidFill>
              <a:srgbClr val="004AAD"/>
            </a:solidFill>
            <a:prstDash val="solid"/>
            <a:headEnd type="none" w="sm" len="sm"/>
            <a:tailEnd type="arrow" w="med" len="sm"/>
          </a:ln>
        </p:spPr>
      </p:sp>
      <p:sp>
        <p:nvSpPr>
          <p:cNvPr id="20" name="AutoShape 20"/>
          <p:cNvSpPr/>
          <p:nvPr/>
        </p:nvSpPr>
        <p:spPr>
          <a:xfrm rot="1604886">
            <a:off x="11469526" y="5467806"/>
            <a:ext cx="472753" cy="0"/>
          </a:xfrm>
          <a:prstGeom prst="line">
            <a:avLst/>
          </a:prstGeom>
          <a:ln w="38100" cap="flat">
            <a:solidFill>
              <a:srgbClr val="004AAD"/>
            </a:solidFill>
            <a:prstDash val="solid"/>
            <a:headEnd type="none" w="sm" len="sm"/>
            <a:tailEnd type="arrow" w="med" len="sm"/>
          </a:ln>
        </p:spPr>
      </p:sp>
      <p:sp>
        <p:nvSpPr>
          <p:cNvPr id="21" name="AutoShape 21"/>
          <p:cNvSpPr/>
          <p:nvPr/>
        </p:nvSpPr>
        <p:spPr>
          <a:xfrm rot="9411928">
            <a:off x="15547519" y="7401030"/>
            <a:ext cx="472753" cy="0"/>
          </a:xfrm>
          <a:prstGeom prst="line">
            <a:avLst/>
          </a:prstGeom>
          <a:ln w="38100" cap="flat">
            <a:solidFill>
              <a:srgbClr val="004AAD"/>
            </a:solidFill>
            <a:prstDash val="solid"/>
            <a:headEnd type="none" w="sm" len="sm"/>
            <a:tailEnd type="arrow" w="med"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1.66667E-6 -0.14383 -1.66667E-6 -1.85185E-6 " pathEditMode="relative" rAng="0" ptsTypes="AAAA">
                                      <p:cBhvr>
                                        <p:cTn id="6" dur="2000" fill="hold"/>
                                        <p:tgtEl>
                                          <p:spTgt spid="6"/>
                                        </p:tgtEl>
                                        <p:attrNameLst>
                                          <p:attrName>ppt_x</p:attrName>
                                          <p:attrName>ppt_y</p:attrName>
                                        </p:attrNameLst>
                                      </p:cBhvr>
                                      <p:rCtr x="45998" y="4296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5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6000"/>
                            </p:stCondLst>
                            <p:childTnLst>
                              <p:par>
                                <p:cTn id="40" presetID="10"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65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7000"/>
                            </p:stCondLst>
                            <p:childTnLst>
                              <p:par>
                                <p:cTn id="48" presetID="10" presetClass="entr" presetSubtype="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par>
                          <p:cTn id="51" fill="hold">
                            <p:stCondLst>
                              <p:cond delay="7500"/>
                            </p:stCondLst>
                            <p:childTnLst>
                              <p:par>
                                <p:cTn id="52" presetID="10" presetClass="entr" presetSubtype="0"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ntalla de video juego&#10;&#10;Descripción generada automáticamente con confianza media">
            <a:extLst>
              <a:ext uri="{FF2B5EF4-FFF2-40B4-BE49-F238E27FC236}">
                <a16:creationId xmlns:a16="http://schemas.microsoft.com/office/drawing/2014/main" id="{56322859-BC8D-9C05-AB8A-39E8F596851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384598" y="1723500"/>
            <a:ext cx="6840000" cy="6840000"/>
            <a:chOff x="474531"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474531" y="926400"/>
              <a:ext cx="9120001" cy="9120000"/>
            </a:xfrm>
            <a:prstGeom prst="ellipse">
              <a:avLst/>
            </a:prstGeom>
          </p:spPr>
        </p:pic>
      </p:grpSp>
      <p:sp>
        <p:nvSpPr>
          <p:cNvPr id="7" name="TextBox 7"/>
          <p:cNvSpPr txBox="1"/>
          <p:nvPr/>
        </p:nvSpPr>
        <p:spPr>
          <a:xfrm>
            <a:off x="8660599" y="3561787"/>
            <a:ext cx="8242803" cy="319824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In this establishment Gucci does not seem to be interested on on implementing this type of display. As seen in previous images, it does not necessarily use the number of items, nor the Z-Pattern that the visual merchandising rule requires.</a:t>
            </a:r>
          </a:p>
        </p:txBody>
      </p:sp>
      <p:pic>
        <p:nvPicPr>
          <p:cNvPr id="8" name="Picture 8"/>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rot="-5400000">
            <a:off x="2478095" y="3178922"/>
            <a:ext cx="4766655" cy="3104284"/>
          </a:xfrm>
          <a:prstGeom prst="rect">
            <a:avLst/>
          </a:prstGeom>
        </p:spPr>
      </p:pic>
      <p:sp>
        <p:nvSpPr>
          <p:cNvPr id="9" name="AutoShape 9"/>
          <p:cNvSpPr/>
          <p:nvPr/>
        </p:nvSpPr>
        <p:spPr>
          <a:xfrm>
            <a:off x="11136080" y="3463775"/>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10259115" y="1450773"/>
            <a:ext cx="5045771"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WINDOW</a:t>
            </a:r>
          </a:p>
          <a:p>
            <a:pPr algn="ctr">
              <a:lnSpc>
                <a:spcPts val="7609"/>
              </a:lnSpc>
            </a:pPr>
            <a:r>
              <a:rPr lang="en-US" sz="8549">
                <a:solidFill>
                  <a:srgbClr val="C39950"/>
                </a:solidFill>
                <a:latin typeface="Dream Avenue"/>
              </a:rPr>
              <a:t>DISPLAYS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61111E-6 -0.14383 -3.61111E-6 0 " pathEditMode="relative" rAng="0" ptsTypes="AAAA">
                                      <p:cBhvr>
                                        <p:cTn id="6" dur="2000" fill="hold"/>
                                        <p:tgtEl>
                                          <p:spTgt spid="5"/>
                                        </p:tgtEl>
                                        <p:attrNameLst>
                                          <p:attrName>ppt_x</p:attrName>
                                          <p:attrName>ppt_y</p:attrName>
                                        </p:attrNameLst>
                                      </p:cBhvr>
                                      <p:rCtr x="45998" y="4296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21038FB-EFE6-6284-683D-B6298DA7C765}"/>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027466" y="1723500"/>
            <a:ext cx="6840000" cy="6840000"/>
            <a:chOff x="-257356" y="926400"/>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257356" y="926400"/>
              <a:ext cx="9120000" cy="9120000"/>
            </a:xfrm>
            <a:prstGeom prst="ellipse">
              <a:avLst/>
            </a:prstGeom>
          </p:spPr>
        </p:pic>
      </p:grpSp>
      <p:sp>
        <p:nvSpPr>
          <p:cNvPr id="7" name="AutoShape 7"/>
          <p:cNvSpPr/>
          <p:nvPr/>
        </p:nvSpPr>
        <p:spPr>
          <a:xfrm>
            <a:off x="3942423" y="4021829"/>
            <a:ext cx="3291840" cy="0"/>
          </a:xfrm>
          <a:prstGeom prst="line">
            <a:avLst/>
          </a:prstGeom>
          <a:ln w="28575" cap="flat">
            <a:solidFill>
              <a:srgbClr val="C39950"/>
            </a:solidFill>
            <a:prstDash val="solid"/>
            <a:headEnd type="none" w="sm" len="sm"/>
            <a:tailEnd type="none" w="sm" len="sm"/>
          </a:ln>
        </p:spPr>
      </p:sp>
      <p:sp>
        <p:nvSpPr>
          <p:cNvPr id="8" name="AutoShape 8"/>
          <p:cNvSpPr/>
          <p:nvPr/>
        </p:nvSpPr>
        <p:spPr>
          <a:xfrm>
            <a:off x="3942423" y="5868089"/>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541054" y="4526654"/>
            <a:ext cx="8094579" cy="1605167"/>
          </a:xfrm>
          <a:prstGeom prst="rect">
            <a:avLst/>
          </a:prstGeom>
        </p:spPr>
        <p:txBody>
          <a:bodyPr lIns="0" tIns="0" rIns="0" bIns="0" rtlCol="0" anchor="t">
            <a:spAutoFit/>
          </a:bodyPr>
          <a:lstStyle/>
          <a:p>
            <a:pPr algn="ctr">
              <a:lnSpc>
                <a:spcPts val="11567"/>
              </a:lnSpc>
            </a:pPr>
            <a:r>
              <a:rPr lang="en-US" sz="12997">
                <a:solidFill>
                  <a:srgbClr val="C39950"/>
                </a:solidFill>
                <a:latin typeface="Dream Avenue"/>
              </a:rPr>
              <a:t>INTERIOR</a:t>
            </a:r>
          </a:p>
        </p:txBody>
      </p:sp>
      <p:sp>
        <p:nvSpPr>
          <p:cNvPr id="10" name="TextBox 10"/>
          <p:cNvSpPr txBox="1"/>
          <p:nvPr/>
        </p:nvSpPr>
        <p:spPr>
          <a:xfrm>
            <a:off x="1816095" y="6952293"/>
            <a:ext cx="7544497" cy="1108757"/>
          </a:xfrm>
          <a:prstGeom prst="rect">
            <a:avLst/>
          </a:prstGeom>
        </p:spPr>
        <p:txBody>
          <a:bodyPr lIns="0" tIns="0" rIns="0" bIns="0" rtlCol="0" anchor="t">
            <a:spAutoFit/>
          </a:bodyPr>
          <a:lstStyle/>
          <a:p>
            <a:pPr algn="ctr">
              <a:lnSpc>
                <a:spcPts val="8054"/>
              </a:lnSpc>
            </a:pPr>
            <a:r>
              <a:rPr lang="en-US" sz="9049">
                <a:solidFill>
                  <a:srgbClr val="AC5219"/>
                </a:solidFill>
                <a:latin typeface="BDScript"/>
              </a:rPr>
              <a:t>A view from the inside...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1.38889E-7 -0.14383 1.38889E-7 0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9"/>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10"/>
                                        </p:tgtEl>
                                      </p:cBhvr>
                                      <p:to x="80000" y="100000"/>
                                    </p:animScale>
                                    <p:anim by="(#ppt_w*0.10)" calcmode="lin" valueType="num">
                                      <p:cBhvr>
                                        <p:cTn id="11" dur="250" autoRev="1" fill="hold">
                                          <p:stCondLst>
                                            <p:cond delay="0"/>
                                          </p:stCondLst>
                                        </p:cTn>
                                        <p:tgtEl>
                                          <p:spTgt spid="10"/>
                                        </p:tgtEl>
                                        <p:attrNameLst>
                                          <p:attrName>ppt_x</p:attrName>
                                        </p:attrNameLst>
                                      </p:cBhvr>
                                    </p:anim>
                                    <p:anim by="(-#ppt_w*0.10)" calcmode="lin" valueType="num">
                                      <p:cBhvr>
                                        <p:cTn id="12" dur="250" autoRev="1" fill="hold">
                                          <p:stCondLst>
                                            <p:cond delay="0"/>
                                          </p:stCondLst>
                                        </p:cTn>
                                        <p:tgtEl>
                                          <p:spTgt spid="10"/>
                                        </p:tgtEl>
                                        <p:attrNameLst>
                                          <p:attrName>ppt_y</p:attrName>
                                        </p:attrNameLst>
                                      </p:cBhvr>
                                    </p:anim>
                                    <p:animRot by="-480000">
                                      <p:cBhvr>
                                        <p:cTn id="13" dur="2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ntalla de video juego&#10;&#10;Descripción generada automáticamente con confianza media">
            <a:extLst>
              <a:ext uri="{FF2B5EF4-FFF2-40B4-BE49-F238E27FC236}">
                <a16:creationId xmlns:a16="http://schemas.microsoft.com/office/drawing/2014/main" id="{E31465FA-B042-152F-089F-553990B0BC7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144000" y="1028700"/>
            <a:ext cx="8115300" cy="4330347"/>
            <a:chOff x="0" y="0"/>
            <a:chExt cx="10820400" cy="5773796"/>
          </a:xfrm>
        </p:grpSpPr>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st="9570" end="4050.3444"/>
                  </p14:media>
                </p:ext>
              </p:extLst>
            </p:nvPr>
          </p:nvPicPr>
          <p:blipFill>
            <a:blip r:embed="rId5"/>
            <a:srcRect l="850" t="34713" r="730" b="41653"/>
            <a:stretch>
              <a:fillRect/>
            </a:stretch>
          </p:blipFill>
          <p:spPr>
            <a:xfrm>
              <a:off x="0" y="0"/>
              <a:ext cx="10820400" cy="5773796"/>
            </a:xfrm>
            <a:prstGeom prst="rect">
              <a:avLst/>
            </a:prstGeom>
          </p:spPr>
        </p:pic>
      </p:grpSp>
      <p:sp>
        <p:nvSpPr>
          <p:cNvPr id="7" name="AutoShape 7"/>
          <p:cNvSpPr/>
          <p:nvPr/>
        </p:nvSpPr>
        <p:spPr>
          <a:xfrm>
            <a:off x="3401116" y="4309912"/>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327766" y="5475883"/>
            <a:ext cx="7438540" cy="3873496"/>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A very useful merchandising practice observed in the store is the use of </a:t>
            </a:r>
            <a:r>
              <a:rPr lang="en-US" sz="2500" b="1" dirty="0">
                <a:solidFill>
                  <a:srgbClr val="737373"/>
                </a:solidFill>
                <a:latin typeface="DM Sans"/>
              </a:rPr>
              <a:t>QR codes </a:t>
            </a:r>
            <a:r>
              <a:rPr lang="en-US" sz="2500" dirty="0">
                <a:solidFill>
                  <a:srgbClr val="737373"/>
                </a:solidFill>
                <a:latin typeface="DM Sans"/>
              </a:rPr>
              <a:t>distributed in different places of the store according to the distribution of product display areas (jewelry, shoes, collaborations, etc.).</a:t>
            </a:r>
          </a:p>
          <a:p>
            <a:pPr algn="just">
              <a:lnSpc>
                <a:spcPts val="5051"/>
              </a:lnSpc>
            </a:pPr>
            <a:endParaRPr lang="en-US" sz="3080" dirty="0">
              <a:solidFill>
                <a:srgbClr val="737373"/>
              </a:solidFill>
              <a:latin typeface="DM Sans"/>
            </a:endParaRPr>
          </a:p>
        </p:txBody>
      </p:sp>
      <p:sp>
        <p:nvSpPr>
          <p:cNvPr id="9" name="TextBox 9"/>
          <p:cNvSpPr txBox="1"/>
          <p:nvPr/>
        </p:nvSpPr>
        <p:spPr>
          <a:xfrm>
            <a:off x="9480474" y="5475883"/>
            <a:ext cx="7442352" cy="1237589"/>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Such is the example of the display of the clock shown in the image on the right.</a:t>
            </a:r>
          </a:p>
        </p:txBody>
      </p:sp>
      <p:sp>
        <p:nvSpPr>
          <p:cNvPr id="10" name="TextBox 10"/>
          <p:cNvSpPr txBox="1"/>
          <p:nvPr/>
        </p:nvSpPr>
        <p:spPr>
          <a:xfrm>
            <a:off x="1337216" y="2540232"/>
            <a:ext cx="7419640" cy="17696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MERCHANDISING </a:t>
            </a:r>
          </a:p>
          <a:p>
            <a:pPr algn="ctr">
              <a:lnSpc>
                <a:spcPts val="6630"/>
              </a:lnSpc>
            </a:pPr>
            <a:r>
              <a:rPr lang="en-US" sz="7449">
                <a:solidFill>
                  <a:srgbClr val="C39950"/>
                </a:solidFill>
                <a:latin typeface="Dream Avenue"/>
              </a:rPr>
              <a:t>PRACTICES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6"/>
                </p:tgtEl>
              </p:cMediaNode>
            </p:video>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ntalla de video juego&#10;&#10;Descripción generada automáticamente con confianza media">
            <a:extLst>
              <a:ext uri="{FF2B5EF4-FFF2-40B4-BE49-F238E27FC236}">
                <a16:creationId xmlns:a16="http://schemas.microsoft.com/office/drawing/2014/main" id="{2498A221-56AE-C0E1-A102-B01B661E717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682880" y="1638300"/>
            <a:ext cx="6207782" cy="7010399"/>
            <a:chOff x="0" y="0"/>
            <a:chExt cx="9716530" cy="10972800"/>
          </a:xfrm>
        </p:grpSpPr>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9716530" cy="10972800"/>
            </a:xfrm>
            <a:prstGeom prst="ellipse">
              <a:avLst/>
            </a:prstGeom>
          </p:spPr>
        </p:pic>
      </p:grpSp>
      <p:sp>
        <p:nvSpPr>
          <p:cNvPr id="7" name="AutoShape 7"/>
          <p:cNvSpPr/>
          <p:nvPr/>
        </p:nvSpPr>
        <p:spPr>
          <a:xfrm>
            <a:off x="11144491" y="3536278"/>
            <a:ext cx="3291840" cy="0"/>
          </a:xfrm>
          <a:prstGeom prst="line">
            <a:avLst/>
          </a:prstGeom>
          <a:ln w="28575" cap="flat">
            <a:solidFill>
              <a:srgbClr val="C39950"/>
            </a:solidFill>
            <a:prstDash val="solid"/>
            <a:headEnd type="none" w="sm" len="sm"/>
            <a:tailEnd type="none" w="sm" len="sm"/>
          </a:ln>
        </p:spPr>
      </p:sp>
      <p:pic>
        <p:nvPicPr>
          <p:cNvPr id="8" name="Picture 8"/>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4851298" y="7365391"/>
            <a:ext cx="1625702" cy="1058739"/>
          </a:xfrm>
          <a:prstGeom prst="rect">
            <a:avLst/>
          </a:prstGeom>
        </p:spPr>
      </p:pic>
      <p:sp>
        <p:nvSpPr>
          <p:cNvPr id="9" name="TextBox 9"/>
          <p:cNvSpPr txBox="1"/>
          <p:nvPr/>
        </p:nvSpPr>
        <p:spPr>
          <a:xfrm>
            <a:off x="8544841" y="3713833"/>
            <a:ext cx="8491140" cy="4506298"/>
          </a:xfrm>
          <a:prstGeom prst="rect">
            <a:avLst/>
          </a:prstGeom>
        </p:spPr>
        <p:txBody>
          <a:bodyPr lIns="0" tIns="0" rIns="0" bIns="0" rtlCol="0" anchor="t">
            <a:spAutoFit/>
          </a:bodyPr>
          <a:lstStyle/>
          <a:p>
            <a:pPr algn="just">
              <a:lnSpc>
                <a:spcPts val="5058"/>
              </a:lnSpc>
            </a:pPr>
            <a:r>
              <a:rPr lang="en-US" sz="2500" dirty="0">
                <a:solidFill>
                  <a:srgbClr val="737373"/>
                </a:solidFill>
                <a:latin typeface="DM Sans"/>
              </a:rPr>
              <a:t>Another merchandising strategy used correctly in-store are </a:t>
            </a:r>
            <a:r>
              <a:rPr lang="en-US" sz="2500" b="1" dirty="0">
                <a:solidFill>
                  <a:srgbClr val="737373"/>
                </a:solidFill>
                <a:latin typeface="DM Sans"/>
              </a:rPr>
              <a:t>mannequins</a:t>
            </a:r>
            <a:r>
              <a:rPr lang="en-US" sz="2500" dirty="0">
                <a:solidFill>
                  <a:srgbClr val="737373"/>
                </a:solidFill>
                <a:latin typeface="DM Sans"/>
              </a:rPr>
              <a:t>. Exploited in the promotion of new collections and collaborations, as well as in cross-selling products. They are arranged in such a way that they reach </a:t>
            </a:r>
            <a:r>
              <a:rPr lang="en-US" sz="2500" b="1" dirty="0">
                <a:solidFill>
                  <a:srgbClr val="737373"/>
                </a:solidFill>
                <a:latin typeface="DM Sans"/>
              </a:rPr>
              <a:t>balance between simplicity, style and interaction with the environment</a:t>
            </a:r>
            <a:r>
              <a:rPr lang="en-US" sz="2500" dirty="0">
                <a:solidFill>
                  <a:srgbClr val="737373"/>
                </a:solidFill>
                <a:latin typeface="DM Sans"/>
              </a:rPr>
              <a:t> (hand on the display case).</a:t>
            </a:r>
          </a:p>
        </p:txBody>
      </p:sp>
      <p:sp>
        <p:nvSpPr>
          <p:cNvPr id="10" name="TextBox 10"/>
          <p:cNvSpPr txBox="1"/>
          <p:nvPr/>
        </p:nvSpPr>
        <p:spPr>
          <a:xfrm>
            <a:off x="8496100" y="1523276"/>
            <a:ext cx="8588622"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MERCHANDISING </a:t>
            </a:r>
          </a:p>
          <a:p>
            <a:pPr algn="ctr">
              <a:lnSpc>
                <a:spcPts val="7609"/>
              </a:lnSpc>
            </a:pPr>
            <a:r>
              <a:rPr lang="en-US" sz="8549">
                <a:solidFill>
                  <a:srgbClr val="C39950"/>
                </a:solidFill>
                <a:latin typeface="Dream Avenue"/>
              </a:rPr>
              <a:t>PRACTICES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25E-6 -0.14383 1.25E-6 0 " pathEditMode="relative" rAng="0" ptsTypes="AAAA">
                                      <p:cBhvr>
                                        <p:cTn id="6" dur="2000" fill="hold"/>
                                        <p:tgtEl>
                                          <p:spTgt spid="5"/>
                                        </p:tgtEl>
                                        <p:attrNameLst>
                                          <p:attrName>ppt_x</p:attrName>
                                          <p:attrName>ppt_y</p:attrName>
                                        </p:attrNameLst>
                                      </p:cBhvr>
                                      <p:rCtr x="45998" y="4296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1DCAF76F-8B80-685F-4CF4-DCB9FD2BD31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90183" y="1723500"/>
            <a:ext cx="6840000" cy="6840000"/>
            <a:chOff x="0" y="0"/>
            <a:chExt cx="9168965" cy="8330796"/>
          </a:xfrm>
        </p:grpSpPr>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9168965" cy="8330796"/>
            </a:xfrm>
            <a:prstGeom prst="ellipse">
              <a:avLst/>
            </a:prstGeom>
          </p:spPr>
        </p:pic>
      </p:grpSp>
      <p:sp>
        <p:nvSpPr>
          <p:cNvPr id="7" name="TextBox 7"/>
          <p:cNvSpPr txBox="1"/>
          <p:nvPr/>
        </p:nvSpPr>
        <p:spPr>
          <a:xfrm>
            <a:off x="3547420" y="1930651"/>
            <a:ext cx="4311934"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HISTORY </a:t>
            </a:r>
          </a:p>
        </p:txBody>
      </p:sp>
      <p:sp>
        <p:nvSpPr>
          <p:cNvPr id="8" name="AutoShape 8"/>
          <p:cNvSpPr/>
          <p:nvPr/>
        </p:nvSpPr>
        <p:spPr>
          <a:xfrm>
            <a:off x="4057467" y="2967340"/>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457817" y="3173584"/>
            <a:ext cx="8103249" cy="2544223"/>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An </a:t>
            </a:r>
            <a:r>
              <a:rPr lang="en-US" sz="2500" dirty="0">
                <a:solidFill>
                  <a:srgbClr val="737373"/>
                </a:solidFill>
                <a:latin typeface="DM Sans Bold"/>
              </a:rPr>
              <a:t>eclectic, contemporary and romantic</a:t>
            </a:r>
            <a:r>
              <a:rPr lang="en-US" sz="2500" dirty="0">
                <a:solidFill>
                  <a:srgbClr val="737373"/>
                </a:solidFill>
                <a:latin typeface="DM Sans"/>
              </a:rPr>
              <a:t> brand ... Founded by </a:t>
            </a:r>
            <a:r>
              <a:rPr lang="en-US" sz="2500" dirty="0" err="1">
                <a:solidFill>
                  <a:srgbClr val="737373"/>
                </a:solidFill>
                <a:latin typeface="DM Sans Bold"/>
              </a:rPr>
              <a:t>Guccio</a:t>
            </a:r>
            <a:r>
              <a:rPr lang="en-US" sz="2500" dirty="0">
                <a:solidFill>
                  <a:srgbClr val="737373"/>
                </a:solidFill>
                <a:latin typeface="DM Sans"/>
              </a:rPr>
              <a:t> </a:t>
            </a:r>
            <a:r>
              <a:rPr lang="en-US" sz="2500" dirty="0">
                <a:solidFill>
                  <a:srgbClr val="737373"/>
                </a:solidFill>
                <a:latin typeface="DM Sans Bold"/>
              </a:rPr>
              <a:t>Gucci</a:t>
            </a:r>
            <a:r>
              <a:rPr lang="en-US" sz="2500" dirty="0">
                <a:solidFill>
                  <a:srgbClr val="737373"/>
                </a:solidFill>
                <a:latin typeface="DM Sans"/>
              </a:rPr>
              <a:t> in </a:t>
            </a:r>
            <a:r>
              <a:rPr lang="en-US" sz="2500" dirty="0">
                <a:solidFill>
                  <a:srgbClr val="737373"/>
                </a:solidFill>
                <a:latin typeface="DM Sans Bold"/>
              </a:rPr>
              <a:t>Florence</a:t>
            </a:r>
            <a:r>
              <a:rPr lang="en-US" sz="2500" dirty="0">
                <a:solidFill>
                  <a:srgbClr val="737373"/>
                </a:solidFill>
                <a:latin typeface="DM Sans"/>
              </a:rPr>
              <a:t>, Italy in </a:t>
            </a:r>
            <a:r>
              <a:rPr lang="en-US" sz="2500" dirty="0">
                <a:solidFill>
                  <a:srgbClr val="737373"/>
                </a:solidFill>
                <a:latin typeface="DM Sans Bold"/>
              </a:rPr>
              <a:t>1921</a:t>
            </a:r>
            <a:r>
              <a:rPr lang="en-US" sz="2500" dirty="0">
                <a:solidFill>
                  <a:srgbClr val="737373"/>
                </a:solidFill>
                <a:latin typeface="DM Sans"/>
              </a:rPr>
              <a:t> after having first worked as a porter at the Savoy Hotel and then having worked for </a:t>
            </a:r>
            <a:r>
              <a:rPr lang="en-US" sz="2500" dirty="0" err="1">
                <a:solidFill>
                  <a:srgbClr val="737373"/>
                </a:solidFill>
                <a:latin typeface="DM Sans"/>
              </a:rPr>
              <a:t>Valigeria</a:t>
            </a:r>
            <a:r>
              <a:rPr lang="en-US" sz="2500" dirty="0">
                <a:solidFill>
                  <a:srgbClr val="737373"/>
                </a:solidFill>
                <a:latin typeface="DM Sans"/>
              </a:rPr>
              <a:t> </a:t>
            </a:r>
            <a:r>
              <a:rPr lang="en-US" sz="2500" dirty="0" err="1">
                <a:solidFill>
                  <a:srgbClr val="737373"/>
                </a:solidFill>
                <a:latin typeface="DM Sans"/>
              </a:rPr>
              <a:t>Franzi</a:t>
            </a:r>
            <a:r>
              <a:rPr lang="en-US" sz="2500" dirty="0">
                <a:solidFill>
                  <a:srgbClr val="737373"/>
                </a:solidFill>
                <a:latin typeface="DM San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F07D2534-A8D5-0718-79C0-D8AA7343391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39053" y="1723500"/>
            <a:ext cx="6840000" cy="6840000"/>
            <a:chOff x="1060071"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060071" y="-1118224"/>
              <a:ext cx="9120000" cy="9120001"/>
            </a:xfrm>
            <a:prstGeom prst="ellipse">
              <a:avLst/>
            </a:prstGeom>
          </p:spPr>
        </p:pic>
      </p:grpSp>
      <p:sp>
        <p:nvSpPr>
          <p:cNvPr id="7" name="TextBox 7"/>
          <p:cNvSpPr txBox="1"/>
          <p:nvPr/>
        </p:nvSpPr>
        <p:spPr>
          <a:xfrm>
            <a:off x="1508947" y="3680651"/>
            <a:ext cx="7248047" cy="385227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The responses to  the senses and non-conscious stimuli affect strongly the deepest parts of our brains and influence buying behavior. </a:t>
            </a:r>
            <a:r>
              <a:rPr lang="en-US" sz="2500" b="1" dirty="0">
                <a:solidFill>
                  <a:srgbClr val="737373"/>
                </a:solidFill>
                <a:latin typeface="DM Sans"/>
              </a:rPr>
              <a:t>The fact that physical shops can appeal to the 5 senses of the consumer give them an advantage over online sales</a:t>
            </a:r>
            <a:r>
              <a:rPr lang="en-US" sz="2500" dirty="0">
                <a:solidFill>
                  <a:srgbClr val="737373"/>
                </a:solidFill>
                <a:latin typeface="DM Sans"/>
              </a:rPr>
              <a:t>. </a:t>
            </a:r>
          </a:p>
        </p:txBody>
      </p:sp>
      <p:sp>
        <p:nvSpPr>
          <p:cNvPr id="8" name="TextBox 8"/>
          <p:cNvSpPr txBox="1"/>
          <p:nvPr/>
        </p:nvSpPr>
        <p:spPr>
          <a:xfrm>
            <a:off x="2411358" y="2153360"/>
            <a:ext cx="5443225"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SENSES</a:t>
            </a:r>
          </a:p>
        </p:txBody>
      </p:sp>
      <p:sp>
        <p:nvSpPr>
          <p:cNvPr id="9" name="AutoShape 9"/>
          <p:cNvSpPr/>
          <p:nvPr/>
        </p:nvSpPr>
        <p:spPr>
          <a:xfrm>
            <a:off x="3487050" y="3190050"/>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25E-6 -0.14383 1.2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FB109C6D-FBF5-1331-0E9F-E8898468860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527933"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926400"/>
              <a:ext cx="9120001" cy="9120000"/>
            </a:xfrm>
            <a:prstGeom prst="ellipse">
              <a:avLst/>
            </a:prstGeom>
          </p:spPr>
        </p:pic>
      </p:grpSp>
      <p:sp>
        <p:nvSpPr>
          <p:cNvPr id="7" name="TextBox 7"/>
          <p:cNvSpPr txBox="1"/>
          <p:nvPr/>
        </p:nvSpPr>
        <p:spPr>
          <a:xfrm>
            <a:off x="8660599" y="3500768"/>
            <a:ext cx="8242803" cy="5835572"/>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One way in which visitors are stimulated is through eye-catching decoration</a:t>
            </a:r>
            <a:r>
              <a:rPr lang="en-US" sz="2500" dirty="0">
                <a:solidFill>
                  <a:srgbClr val="737373"/>
                </a:solidFill>
                <a:latin typeface="DM Sans"/>
              </a:rPr>
              <a:t>. In Gucci Av. Montaigne a combination of a Victorian style with a modern and contemporary style is used. At the same time in the interior design and in product displays on the shelves. Instilling in the atmosphere a touch of contemporary romanticism.</a:t>
            </a:r>
          </a:p>
          <a:p>
            <a:pPr algn="just">
              <a:lnSpc>
                <a:spcPts val="5051"/>
              </a:lnSpc>
            </a:pPr>
            <a:endParaRPr lang="en-US" sz="3080" dirty="0">
              <a:solidFill>
                <a:srgbClr val="737373"/>
              </a:solidFill>
              <a:latin typeface="DM Sans"/>
            </a:endParaRPr>
          </a:p>
          <a:p>
            <a:pPr algn="just">
              <a:lnSpc>
                <a:spcPts val="5051"/>
              </a:lnSpc>
            </a:pPr>
            <a:endParaRPr lang="en-US" sz="3080" dirty="0">
              <a:solidFill>
                <a:srgbClr val="737373"/>
              </a:solidFill>
              <a:latin typeface="DM Sans"/>
            </a:endParaRPr>
          </a:p>
        </p:txBody>
      </p:sp>
      <p:sp>
        <p:nvSpPr>
          <p:cNvPr id="8" name="TextBox 8"/>
          <p:cNvSpPr txBox="1"/>
          <p:nvPr/>
        </p:nvSpPr>
        <p:spPr>
          <a:xfrm>
            <a:off x="10492911" y="1967346"/>
            <a:ext cx="4578178"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SIGHT</a:t>
            </a:r>
          </a:p>
        </p:txBody>
      </p:sp>
      <p:sp>
        <p:nvSpPr>
          <p:cNvPr id="9" name="AutoShape 9"/>
          <p:cNvSpPr/>
          <p:nvPr/>
        </p:nvSpPr>
        <p:spPr>
          <a:xfrm>
            <a:off x="11136080" y="3018323"/>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2B825DB4-58FB-4B0A-9291-C1036DB04FA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527933"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926400"/>
              <a:ext cx="9120001" cy="9120000"/>
            </a:xfrm>
            <a:prstGeom prst="ellipse">
              <a:avLst/>
            </a:prstGeom>
          </p:spPr>
        </p:pic>
      </p:grpSp>
      <p:sp>
        <p:nvSpPr>
          <p:cNvPr id="7" name="TextBox 7"/>
          <p:cNvSpPr txBox="1"/>
          <p:nvPr/>
        </p:nvSpPr>
        <p:spPr>
          <a:xfrm>
            <a:off x="8660599" y="3176915"/>
            <a:ext cx="8242803" cy="5160323"/>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Furnishing, color choices and strategical lighting are part of customer's in-store visual experience</a:t>
            </a:r>
            <a:r>
              <a:rPr lang="en-US" sz="2500" dirty="0">
                <a:solidFill>
                  <a:srgbClr val="737373"/>
                </a:solidFill>
                <a:latin typeface="DM Sans"/>
              </a:rPr>
              <a:t>. Together they are responsible both for transmitting the image and brand values, and for influencing the consumer’s mood through the atmosphere created. These elements also play an important role in key retail moments such as whether a client looks at an item/display or not.</a:t>
            </a:r>
          </a:p>
        </p:txBody>
      </p:sp>
      <p:sp>
        <p:nvSpPr>
          <p:cNvPr id="8" name="TextBox 8"/>
          <p:cNvSpPr txBox="1"/>
          <p:nvPr/>
        </p:nvSpPr>
        <p:spPr>
          <a:xfrm>
            <a:off x="10492911" y="1967346"/>
            <a:ext cx="4578178"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SIGHT</a:t>
            </a:r>
          </a:p>
        </p:txBody>
      </p:sp>
      <p:sp>
        <p:nvSpPr>
          <p:cNvPr id="9" name="AutoShape 9"/>
          <p:cNvSpPr/>
          <p:nvPr/>
        </p:nvSpPr>
        <p:spPr>
          <a:xfrm>
            <a:off x="11136080" y="3018323"/>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EB1BB2FB-AB6D-21AD-D5FE-4C50A27BD1A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TextBox 5"/>
          <p:cNvSpPr txBox="1"/>
          <p:nvPr/>
        </p:nvSpPr>
        <p:spPr>
          <a:xfrm>
            <a:off x="2325423" y="1717836"/>
            <a:ext cx="5443225"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SMELL</a:t>
            </a:r>
          </a:p>
        </p:txBody>
      </p:sp>
      <p:sp>
        <p:nvSpPr>
          <p:cNvPr id="6" name="AutoShape 6"/>
          <p:cNvSpPr/>
          <p:nvPr/>
        </p:nvSpPr>
        <p:spPr>
          <a:xfrm>
            <a:off x="3401116" y="2754525"/>
            <a:ext cx="3291840" cy="0"/>
          </a:xfrm>
          <a:prstGeom prst="line">
            <a:avLst/>
          </a:prstGeom>
          <a:ln w="28575" cap="flat">
            <a:solidFill>
              <a:srgbClr val="C39950"/>
            </a:solidFill>
            <a:prstDash val="solid"/>
            <a:headEnd type="none" w="sm" len="sm"/>
            <a:tailEnd type="none" w="sm" len="sm"/>
          </a:ln>
        </p:spPr>
      </p:sp>
      <p:sp>
        <p:nvSpPr>
          <p:cNvPr id="7" name="TextBox 7"/>
          <p:cNvSpPr txBox="1"/>
          <p:nvPr/>
        </p:nvSpPr>
        <p:spPr>
          <a:xfrm>
            <a:off x="1423012" y="2991152"/>
            <a:ext cx="7248047" cy="516032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As for the use of fragrances in the environment both inside and outside the boutique, the use of any essence or smell was not detected. No unpleasant odor was noticed either. Therefore, the shop possessed an unforgettable fragrance, from my point of view, this is a great area of opportunity to improve and exploit the sense of smell.</a:t>
            </a:r>
          </a:p>
        </p:txBody>
      </p:sp>
      <p:grpSp>
        <p:nvGrpSpPr>
          <p:cNvPr id="8" name="Group 8"/>
          <p:cNvGrpSpPr/>
          <p:nvPr/>
        </p:nvGrpSpPr>
        <p:grpSpPr>
          <a:xfrm>
            <a:off x="10024988" y="1723500"/>
            <a:ext cx="6840000" cy="6840000"/>
            <a:chOff x="1174651" y="-1118224"/>
            <a:chExt cx="9120000" cy="9120001"/>
          </a:xfrm>
        </p:grpSpPr>
        <p:pic>
          <p:nvPicPr>
            <p:cNvPr id="9" name="Picture 9"/>
            <p:cNvPicPr>
              <a:picLocks/>
            </p:cNvPicPr>
            <p:nvPr/>
          </p:nvPicPr>
          <p:blipFill rotWithShape="1">
            <a:blip r:embed="rId3">
              <a:extLst>
                <a:ext uri="{28A0092B-C50C-407E-A947-70E740481C1C}">
                  <a14:useLocalDpi xmlns:a14="http://schemas.microsoft.com/office/drawing/2010/main"/>
                </a:ext>
              </a:extLst>
            </a:blip>
            <a:srcRect/>
            <a:stretch/>
          </p:blipFill>
          <p:spPr>
            <a:xfrm>
              <a:off x="1174651" y="-1118224"/>
              <a:ext cx="9120000" cy="9120001"/>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3.75E-6 -0.14383 3.75E-6 0 " pathEditMode="relative" rAng="0" ptsTypes="AAAA">
                                      <p:cBhvr>
                                        <p:cTn id="6" dur="2000" fill="hold"/>
                                        <p:tgtEl>
                                          <p:spTgt spid="8"/>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2FE2F3D0-36A1-FA31-E19A-15C9F360995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01851" y="1723500"/>
            <a:ext cx="6840000" cy="6840000"/>
            <a:chOff x="497535"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497535" y="926400"/>
              <a:ext cx="9120001" cy="9120000"/>
            </a:xfrm>
            <a:prstGeom prst="ellipse">
              <a:avLst/>
            </a:prstGeom>
          </p:spPr>
        </p:pic>
      </p:grpSp>
      <p:sp>
        <p:nvSpPr>
          <p:cNvPr id="7" name="TextBox 7"/>
          <p:cNvSpPr txBox="1"/>
          <p:nvPr/>
        </p:nvSpPr>
        <p:spPr>
          <a:xfrm>
            <a:off x="10492911" y="1932709"/>
            <a:ext cx="4578178"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SMELL</a:t>
            </a:r>
          </a:p>
        </p:txBody>
      </p:sp>
      <p:sp>
        <p:nvSpPr>
          <p:cNvPr id="8" name="AutoShape 8"/>
          <p:cNvSpPr/>
          <p:nvPr/>
        </p:nvSpPr>
        <p:spPr>
          <a:xfrm>
            <a:off x="11136080" y="2983686"/>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8660599" y="3500768"/>
            <a:ext cx="8242803" cy="450629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However, </a:t>
            </a:r>
            <a:r>
              <a:rPr lang="en-US" sz="2500" b="1" dirty="0">
                <a:solidFill>
                  <a:srgbClr val="737373"/>
                </a:solidFill>
                <a:latin typeface="DM Sans"/>
              </a:rPr>
              <a:t>the way that the in-store customer’s sense of smell is stimulated is through The Alchemist’s Garden booth</a:t>
            </a:r>
            <a:r>
              <a:rPr lang="en-US" sz="2500" dirty="0">
                <a:solidFill>
                  <a:srgbClr val="737373"/>
                </a:solidFill>
                <a:latin typeface="DM Sans"/>
              </a:rPr>
              <a:t> during the shop tour, where it is possible to smell the different complex and elegant fragrances of Gucci in an aesthetic way by raising the glass bells in front of each bottle of perfume and bowing to the front to smell.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52778E-6 -0.14383 1.52778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8D1318BC-A6AC-B51C-0EFA-EF85B0896A4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004331" y="1723500"/>
            <a:ext cx="6840000" cy="6840000"/>
            <a:chOff x="1147108" y="-1118224"/>
            <a:chExt cx="9120000" cy="9120001"/>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1147108" y="-1118224"/>
              <a:ext cx="9120000" cy="9120001"/>
            </a:xfrm>
            <a:prstGeom prst="ellipse">
              <a:avLst/>
            </a:prstGeom>
          </p:spPr>
        </p:pic>
      </p:grpSp>
      <p:sp>
        <p:nvSpPr>
          <p:cNvPr id="7" name="TextBox 7"/>
          <p:cNvSpPr txBox="1"/>
          <p:nvPr/>
        </p:nvSpPr>
        <p:spPr>
          <a:xfrm>
            <a:off x="1443669" y="3885409"/>
            <a:ext cx="7248047" cy="3198248"/>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Music can be heard in the background with a low-moderate volume that favored the creation of a lively and glamorous atmosphere</a:t>
            </a:r>
            <a:r>
              <a:rPr lang="en-US" sz="2500" dirty="0">
                <a:solidFill>
                  <a:srgbClr val="737373"/>
                </a:solidFill>
                <a:latin typeface="DM Sans"/>
              </a:rPr>
              <a:t>. We asked the staff members if they oversaw choosing the songs, but they said they are not.</a:t>
            </a:r>
          </a:p>
        </p:txBody>
      </p:sp>
      <p:sp>
        <p:nvSpPr>
          <p:cNvPr id="8" name="TextBox 8"/>
          <p:cNvSpPr txBox="1"/>
          <p:nvPr/>
        </p:nvSpPr>
        <p:spPr>
          <a:xfrm>
            <a:off x="2778604" y="2146217"/>
            <a:ext cx="4578178"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EAR</a:t>
            </a:r>
          </a:p>
        </p:txBody>
      </p:sp>
      <p:sp>
        <p:nvSpPr>
          <p:cNvPr id="9" name="AutoShape 9"/>
          <p:cNvSpPr/>
          <p:nvPr/>
        </p:nvSpPr>
        <p:spPr>
          <a:xfrm>
            <a:off x="3421773" y="3197193"/>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2.22222E-6 -0.14383 2.22222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Pantalla de video juego&#10;&#10;Descripción generada automáticamente con confianza media">
            <a:extLst>
              <a:ext uri="{FF2B5EF4-FFF2-40B4-BE49-F238E27FC236}">
                <a16:creationId xmlns:a16="http://schemas.microsoft.com/office/drawing/2014/main" id="{AFAB5B0A-4582-24EE-0B99-6435133F2AB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TextBox 5"/>
          <p:cNvSpPr txBox="1"/>
          <p:nvPr/>
        </p:nvSpPr>
        <p:spPr>
          <a:xfrm>
            <a:off x="7940218" y="3500768"/>
            <a:ext cx="8242803" cy="254422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During my visit to the boutique, I had the task of discovering the background song. The song at the time was "Standing Right Here" by Melba Moore of R&amp;B genre, a soft, relaxing and soulful genre.</a:t>
            </a:r>
          </a:p>
        </p:txBody>
      </p:sp>
      <p:sp>
        <p:nvSpPr>
          <p:cNvPr id="6" name="AutoShape 6"/>
          <p:cNvSpPr/>
          <p:nvPr/>
        </p:nvSpPr>
        <p:spPr>
          <a:xfrm>
            <a:off x="10415700" y="2887054"/>
            <a:ext cx="3291840" cy="0"/>
          </a:xfrm>
          <a:prstGeom prst="line">
            <a:avLst/>
          </a:prstGeom>
          <a:ln w="28575" cap="flat">
            <a:solidFill>
              <a:srgbClr val="C39950"/>
            </a:solidFill>
            <a:prstDash val="solid"/>
            <a:headEnd type="none" w="sm" len="sm"/>
            <a:tailEnd type="none" w="sm" len="sm"/>
          </a:ln>
        </p:spPr>
      </p:sp>
      <p:sp>
        <p:nvSpPr>
          <p:cNvPr id="7" name="TextBox 7"/>
          <p:cNvSpPr txBox="1"/>
          <p:nvPr/>
        </p:nvSpPr>
        <p:spPr>
          <a:xfrm>
            <a:off x="9538734" y="1850365"/>
            <a:ext cx="5045771"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EAR</a:t>
            </a:r>
          </a:p>
        </p:txBody>
      </p:sp>
      <p:grpSp>
        <p:nvGrpSpPr>
          <p:cNvPr id="8" name="Group 8"/>
          <p:cNvGrpSpPr>
            <a:grpSpLocks noChangeAspect="1"/>
          </p:cNvGrpSpPr>
          <p:nvPr/>
        </p:nvGrpSpPr>
        <p:grpSpPr>
          <a:xfrm>
            <a:off x="2694984" y="1602715"/>
            <a:ext cx="3578951" cy="708157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extLst>
                  <a:ext uri="{28A0092B-C50C-407E-A947-70E740481C1C}">
                    <a14:useLocalDpi xmlns:a14="http://schemas.microsoft.com/office/drawing/2010/main"/>
                  </a:ext>
                </a:extLst>
              </a:blip>
              <a:stretch>
                <a:fillRect/>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723E"/>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30556E-6 -0.14383 4.30556E-6 0 " pathEditMode="relative" rAng="0" ptsTypes="AAAA">
                                      <p:cBhvr>
                                        <p:cTn id="6" dur="2000" fill="hold"/>
                                        <p:tgtEl>
                                          <p:spTgt spid="8"/>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A369D9EE-B75B-7F2E-F254-9CDE04D717B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527933" y="926400"/>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527933" y="926400"/>
              <a:ext cx="9120001" cy="9120000"/>
            </a:xfrm>
            <a:prstGeom prst="ellipse">
              <a:avLst/>
            </a:prstGeom>
          </p:spPr>
        </p:pic>
      </p:grpSp>
      <p:sp>
        <p:nvSpPr>
          <p:cNvPr id="7" name="TextBox 7"/>
          <p:cNvSpPr txBox="1"/>
          <p:nvPr/>
        </p:nvSpPr>
        <p:spPr>
          <a:xfrm>
            <a:off x="8660599" y="3490482"/>
            <a:ext cx="8242803" cy="3198248"/>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The shop has fitting rooms that allow you to freely feel the clothes with your hands and body</a:t>
            </a:r>
            <a:r>
              <a:rPr lang="en-US" sz="2500" dirty="0">
                <a:solidFill>
                  <a:srgbClr val="737373"/>
                </a:solidFill>
                <a:latin typeface="DM Sans"/>
              </a:rPr>
              <a:t>. It is possible to enter with the amount of clothes you want, and the staff will be there to assist you in case you need assistance or some other garment.</a:t>
            </a:r>
          </a:p>
        </p:txBody>
      </p:sp>
      <p:sp>
        <p:nvSpPr>
          <p:cNvPr id="8" name="AutoShape 8"/>
          <p:cNvSpPr/>
          <p:nvPr/>
        </p:nvSpPr>
        <p:spPr>
          <a:xfrm>
            <a:off x="11136080" y="3127968"/>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0259115" y="2091279"/>
            <a:ext cx="5045771"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TOUCH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4E3088B1-42A5-C371-9C5F-EEE3DC34D08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2057400" y="1333500"/>
            <a:ext cx="5040000" cy="5040000"/>
            <a:chOff x="1371600" y="406400"/>
            <a:chExt cx="6720001" cy="67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1371600" y="406400"/>
              <a:ext cx="6720001" cy="6720000"/>
            </a:xfrm>
            <a:prstGeom prst="ellipse">
              <a:avLst/>
            </a:prstGeom>
          </p:spPr>
        </p:pic>
      </p:grpSp>
      <p:grpSp>
        <p:nvGrpSpPr>
          <p:cNvPr id="7" name="Group 7"/>
          <p:cNvGrpSpPr/>
          <p:nvPr/>
        </p:nvGrpSpPr>
        <p:grpSpPr>
          <a:xfrm>
            <a:off x="10645677" y="4321350"/>
            <a:ext cx="4320000" cy="4320000"/>
            <a:chOff x="-370940" y="-1402428"/>
            <a:chExt cx="5760000" cy="5760000"/>
          </a:xfrm>
        </p:grpSpPr>
        <p:pic>
          <p:nvPicPr>
            <p:cNvPr id="8" name="Picture 8"/>
            <p:cNvPicPr>
              <a:picLocks/>
            </p:cNvPicPr>
            <p:nvPr/>
          </p:nvPicPr>
          <p:blipFill rotWithShape="1">
            <a:blip r:embed="rId4">
              <a:extLst>
                <a:ext uri="{28A0092B-C50C-407E-A947-70E740481C1C}">
                  <a14:useLocalDpi xmlns:a14="http://schemas.microsoft.com/office/drawing/2010/main"/>
                </a:ext>
              </a:extLst>
            </a:blip>
            <a:srcRect/>
            <a:stretch/>
          </p:blipFill>
          <p:spPr>
            <a:xfrm>
              <a:off x="-370940" y="-1402428"/>
              <a:ext cx="5760000" cy="5760000"/>
            </a:xfrm>
            <a:prstGeom prst="ellipse">
              <a:avLst/>
            </a:prstGeom>
          </p:spPr>
        </p:pic>
      </p:grpSp>
      <p:sp>
        <p:nvSpPr>
          <p:cNvPr id="9" name="AutoShape 9"/>
          <p:cNvSpPr/>
          <p:nvPr/>
        </p:nvSpPr>
        <p:spPr>
          <a:xfrm>
            <a:off x="3260275" y="8208799"/>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8648194" y="1713953"/>
            <a:ext cx="8242803" cy="1890197"/>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It is possible to touch and test each item in the store, from the bags displayed on the shelves to the jewelry items</a:t>
            </a:r>
            <a:r>
              <a:rPr lang="en-US" sz="2500" dirty="0">
                <a:solidFill>
                  <a:srgbClr val="737373"/>
                </a:solidFill>
                <a:latin typeface="DM Sans"/>
              </a:rPr>
              <a:t>. The staff will arrange for the necessary size.</a:t>
            </a:r>
          </a:p>
        </p:txBody>
      </p:sp>
      <p:sp>
        <p:nvSpPr>
          <p:cNvPr id="11" name="TextBox 11"/>
          <p:cNvSpPr txBox="1"/>
          <p:nvPr/>
        </p:nvSpPr>
        <p:spPr>
          <a:xfrm>
            <a:off x="2383310" y="7157822"/>
            <a:ext cx="5045771"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TOUCH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1 -0.07231 -0.55864 C -0.0375 -0.42408 -4.16667E-7 -0.14383 -4.16667E-7 2.96296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26 -0.07231 -0.55864 C -0.0375 -0.42408 -3.61111E-6 -0.14383 -3.61111E-6 1.7284E-6 " pathEditMode="relative" rAng="0" ptsTypes="AAAA">
                                      <p:cBhvr>
                                        <p:cTn id="8" dur="2000" fill="hold"/>
                                        <p:tgtEl>
                                          <p:spTgt spid="7"/>
                                        </p:tgtEl>
                                        <p:attrNameLst>
                                          <p:attrName>ppt_x</p:attrName>
                                          <p:attrName>ppt_y</p:attrName>
                                        </p:attrNameLst>
                                      </p:cBhvr>
                                      <p:rCtr x="45998" y="42963"/>
                                    </p:animMotion>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6CCD3F18-6B2E-DEF5-E80F-07CDBA3AF16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424650" y="1723500"/>
            <a:ext cx="6840000" cy="6840000"/>
            <a:chOff x="0" y="0"/>
            <a:chExt cx="9120001" cy="91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0" y="0"/>
              <a:ext cx="9120001" cy="9120000"/>
            </a:xfrm>
            <a:prstGeom prst="ellipse">
              <a:avLst/>
            </a:prstGeom>
          </p:spPr>
        </p:pic>
      </p:grpSp>
      <p:sp>
        <p:nvSpPr>
          <p:cNvPr id="7" name="TextBox 7"/>
          <p:cNvSpPr txBox="1"/>
          <p:nvPr/>
        </p:nvSpPr>
        <p:spPr>
          <a:xfrm>
            <a:off x="8660599" y="3714411"/>
            <a:ext cx="8242803" cy="1875764"/>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As for the sense of taste, during the tour the staff will offer themselves to bring you a </a:t>
            </a:r>
            <a:r>
              <a:rPr lang="en-US" sz="2500" b="1" dirty="0">
                <a:solidFill>
                  <a:srgbClr val="737373"/>
                </a:solidFill>
                <a:latin typeface="DM Sans"/>
              </a:rPr>
              <a:t>glass of water and refill </a:t>
            </a:r>
            <a:r>
              <a:rPr lang="en-US" sz="2500" dirty="0">
                <a:solidFill>
                  <a:srgbClr val="737373"/>
                </a:solidFill>
                <a:latin typeface="DM Sans"/>
              </a:rPr>
              <a:t>it if you wish. </a:t>
            </a:r>
          </a:p>
        </p:txBody>
      </p:sp>
      <p:sp>
        <p:nvSpPr>
          <p:cNvPr id="8" name="AutoShape 8"/>
          <p:cNvSpPr/>
          <p:nvPr/>
        </p:nvSpPr>
        <p:spPr>
          <a:xfrm>
            <a:off x="11136080" y="3127968"/>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0259115" y="2091279"/>
            <a:ext cx="5045771"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TASTE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75E-6 -0.14383 -3.7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Pantalla de video juego&#10;&#10;Descripción generada automáticamente con confianza media">
            <a:extLst>
              <a:ext uri="{FF2B5EF4-FFF2-40B4-BE49-F238E27FC236}">
                <a16:creationId xmlns:a16="http://schemas.microsoft.com/office/drawing/2014/main" id="{A3CE7A1E-9D93-B92A-9559-A2EC828DD2E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7" name="TextBox 7"/>
          <p:cNvSpPr txBox="1"/>
          <p:nvPr/>
        </p:nvSpPr>
        <p:spPr>
          <a:xfrm>
            <a:off x="3547420" y="1930651"/>
            <a:ext cx="4311934"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HISTORY </a:t>
            </a:r>
          </a:p>
        </p:txBody>
      </p:sp>
      <p:sp>
        <p:nvSpPr>
          <p:cNvPr id="8" name="AutoShape 8"/>
          <p:cNvSpPr/>
          <p:nvPr/>
        </p:nvSpPr>
        <p:spPr>
          <a:xfrm>
            <a:off x="4057467" y="2967340"/>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457817" y="3181812"/>
            <a:ext cx="8103249" cy="2544223"/>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Eventually, Aldo, Vasco, and Rodolfo (Gucci's sons), began working for the company, and continued with the brand expansion and reputation grow. Today and </a:t>
            </a:r>
            <a:r>
              <a:rPr lang="en-US" sz="2500" dirty="0">
                <a:solidFill>
                  <a:srgbClr val="737373"/>
                </a:solidFill>
                <a:latin typeface="DM Sans Bold"/>
              </a:rPr>
              <a:t>since</a:t>
            </a:r>
            <a:r>
              <a:rPr lang="en-US" sz="2500" dirty="0">
                <a:solidFill>
                  <a:srgbClr val="737373"/>
                </a:solidFill>
                <a:latin typeface="DM Sans"/>
              </a:rPr>
              <a:t> </a:t>
            </a:r>
            <a:r>
              <a:rPr lang="en-US" sz="2500" dirty="0">
                <a:solidFill>
                  <a:srgbClr val="737373"/>
                </a:solidFill>
                <a:latin typeface="DM Sans Bold"/>
              </a:rPr>
              <a:t>2015</a:t>
            </a:r>
            <a:r>
              <a:rPr lang="en-US" sz="2500" dirty="0">
                <a:solidFill>
                  <a:srgbClr val="737373"/>
                </a:solidFill>
                <a:latin typeface="DM Sans"/>
              </a:rPr>
              <a:t> </a:t>
            </a:r>
            <a:r>
              <a:rPr lang="en-US" sz="2500" dirty="0">
                <a:solidFill>
                  <a:srgbClr val="737373"/>
                </a:solidFill>
                <a:latin typeface="DM Sans Bold"/>
              </a:rPr>
              <a:t>Marco</a:t>
            </a:r>
            <a:r>
              <a:rPr lang="en-US" sz="2500" dirty="0">
                <a:solidFill>
                  <a:srgbClr val="737373"/>
                </a:solidFill>
                <a:latin typeface="DM Sans"/>
              </a:rPr>
              <a:t> </a:t>
            </a:r>
            <a:r>
              <a:rPr lang="en-US" sz="2500" dirty="0" err="1">
                <a:solidFill>
                  <a:srgbClr val="737373"/>
                </a:solidFill>
                <a:latin typeface="DM Sans Bold"/>
              </a:rPr>
              <a:t>Bizarri</a:t>
            </a:r>
            <a:r>
              <a:rPr lang="en-US" sz="2500" dirty="0">
                <a:solidFill>
                  <a:srgbClr val="737373"/>
                </a:solidFill>
                <a:latin typeface="DM Sans"/>
              </a:rPr>
              <a:t> occupies the CEO position.</a:t>
            </a:r>
          </a:p>
        </p:txBody>
      </p:sp>
      <p:pic>
        <p:nvPicPr>
          <p:cNvPr id="13" name="Picture 6">
            <a:extLst>
              <a:ext uri="{FF2B5EF4-FFF2-40B4-BE49-F238E27FC236}">
                <a16:creationId xmlns:a16="http://schemas.microsoft.com/office/drawing/2014/main" id="{F2E996F7-CBED-4E6F-EC4C-E0829A528D88}"/>
              </a:ext>
            </a:extLst>
          </p:cNvPr>
          <p:cNvPicPr>
            <a:picLocks/>
          </p:cNvPicPr>
          <p:nvPr/>
        </p:nvPicPr>
        <p:blipFill>
          <a:blip r:embed="rId3">
            <a:extLst>
              <a:ext uri="{28A0092B-C50C-407E-A947-70E740481C1C}">
                <a14:useLocalDpi xmlns:a14="http://schemas.microsoft.com/office/drawing/2010/main"/>
              </a:ext>
            </a:extLst>
          </a:blip>
          <a:srcRect/>
          <a:stretch>
            <a:fillRect/>
          </a:stretch>
        </p:blipFill>
        <p:spPr>
          <a:xfrm>
            <a:off x="9990183" y="1723500"/>
            <a:ext cx="6840000" cy="68400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13"/>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64E78DAA-A229-5F6B-7098-C91CDDD2D8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720416" y="1723500"/>
            <a:ext cx="6840000" cy="6840000"/>
            <a:chOff x="768555"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768555" y="-1118224"/>
              <a:ext cx="9120000" cy="9120001"/>
            </a:xfrm>
            <a:prstGeom prst="ellipse">
              <a:avLst/>
            </a:prstGeom>
          </p:spPr>
        </p:pic>
      </p:grpSp>
      <p:sp>
        <p:nvSpPr>
          <p:cNvPr id="7" name="TextBox 7"/>
          <p:cNvSpPr txBox="1"/>
          <p:nvPr/>
        </p:nvSpPr>
        <p:spPr>
          <a:xfrm>
            <a:off x="1443669" y="3819855"/>
            <a:ext cx="7248047" cy="1890197"/>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Staff members will also offer to bring a </a:t>
            </a:r>
            <a:r>
              <a:rPr lang="en-US" sz="2500" b="1" dirty="0">
                <a:solidFill>
                  <a:srgbClr val="737373"/>
                </a:solidFill>
                <a:latin typeface="DM Sans"/>
              </a:rPr>
              <a:t>glass of champagne</a:t>
            </a:r>
            <a:r>
              <a:rPr lang="en-US" sz="2500" dirty="0">
                <a:solidFill>
                  <a:srgbClr val="737373"/>
                </a:solidFill>
                <a:latin typeface="DM Sans"/>
              </a:rPr>
              <a:t> and refill it as many times as desired </a:t>
            </a:r>
            <a:r>
              <a:rPr lang="en-US" sz="2500" b="1" dirty="0">
                <a:solidFill>
                  <a:srgbClr val="737373"/>
                </a:solidFill>
                <a:latin typeface="DM Sans"/>
              </a:rPr>
              <a:t>to the most distinguished customers</a:t>
            </a:r>
            <a:r>
              <a:rPr lang="en-US" sz="2500" dirty="0">
                <a:solidFill>
                  <a:srgbClr val="737373"/>
                </a:solidFill>
                <a:latin typeface="DM Sans"/>
              </a:rPr>
              <a:t>.</a:t>
            </a:r>
          </a:p>
        </p:txBody>
      </p:sp>
      <p:sp>
        <p:nvSpPr>
          <p:cNvPr id="8" name="AutoShape 8"/>
          <p:cNvSpPr/>
          <p:nvPr/>
        </p:nvSpPr>
        <p:spPr>
          <a:xfrm>
            <a:off x="3421773" y="3190050"/>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2544807" y="2153360"/>
            <a:ext cx="5045771"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TASTE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4.16667E-7 -0.14383 4.16667E-7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6B7B515C-788B-5A3D-2C9C-CB712CD7A76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873564" y="2041466"/>
            <a:ext cx="6840000" cy="6840000"/>
            <a:chOff x="972752" y="-694269"/>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972752" y="-694269"/>
              <a:ext cx="9120000" cy="9120001"/>
            </a:xfrm>
            <a:prstGeom prst="ellipse">
              <a:avLst/>
            </a:prstGeom>
          </p:spPr>
        </p:pic>
      </p:grpSp>
      <p:sp>
        <p:nvSpPr>
          <p:cNvPr id="7" name="TextBox 7"/>
          <p:cNvSpPr txBox="1"/>
          <p:nvPr/>
        </p:nvSpPr>
        <p:spPr>
          <a:xfrm>
            <a:off x="807557" y="1507863"/>
            <a:ext cx="8520271" cy="1810064"/>
          </a:xfrm>
          <a:prstGeom prst="rect">
            <a:avLst/>
          </a:prstGeom>
        </p:spPr>
        <p:txBody>
          <a:bodyPr lIns="0" tIns="0" rIns="0" bIns="0" rtlCol="0" anchor="t">
            <a:spAutoFit/>
          </a:bodyPr>
          <a:lstStyle/>
          <a:p>
            <a:pPr algn="ctr">
              <a:lnSpc>
                <a:spcPts val="6897"/>
              </a:lnSpc>
            </a:pPr>
            <a:r>
              <a:rPr lang="en-US" sz="7749">
                <a:solidFill>
                  <a:srgbClr val="C39950"/>
                </a:solidFill>
                <a:latin typeface="Dream Avenue"/>
              </a:rPr>
              <a:t>GREEN MERCHANDISING</a:t>
            </a:r>
          </a:p>
        </p:txBody>
      </p:sp>
      <p:sp>
        <p:nvSpPr>
          <p:cNvPr id="8" name="AutoShape 8"/>
          <p:cNvSpPr/>
          <p:nvPr/>
        </p:nvSpPr>
        <p:spPr>
          <a:xfrm>
            <a:off x="3421773" y="3289352"/>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443669" y="3885409"/>
            <a:ext cx="7248047" cy="254422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As for the green merchandising strategies implemented in the boutique. </a:t>
            </a:r>
            <a:r>
              <a:rPr lang="en-US" sz="2500" b="1" dirty="0">
                <a:solidFill>
                  <a:srgbClr val="737373"/>
                </a:solidFill>
                <a:latin typeface="DM Sans"/>
              </a:rPr>
              <a:t>Plants of various sizes are seen in elegant pots </a:t>
            </a:r>
            <a:r>
              <a:rPr lang="en-US" sz="2500" dirty="0">
                <a:solidFill>
                  <a:srgbClr val="737373"/>
                </a:solidFill>
                <a:latin typeface="DM Sans"/>
              </a:rPr>
              <a:t>distributed throughout the store.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2.77778E-7 -0.14382 2.77778E-7 -4.19753E-6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39ED92BA-461B-4459-C688-85F514F6E5E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873564" y="1722378"/>
            <a:ext cx="6840000" cy="6840000"/>
            <a:chOff x="972752" y="-1119720"/>
            <a:chExt cx="9120000" cy="9120001"/>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972752" y="-1119720"/>
              <a:ext cx="9120000" cy="9120001"/>
            </a:xfrm>
            <a:prstGeom prst="ellipse">
              <a:avLst/>
            </a:prstGeom>
          </p:spPr>
        </p:pic>
      </p:grpSp>
      <p:sp>
        <p:nvSpPr>
          <p:cNvPr id="7" name="TextBox 7"/>
          <p:cNvSpPr txBox="1"/>
          <p:nvPr/>
        </p:nvSpPr>
        <p:spPr>
          <a:xfrm>
            <a:off x="807557" y="1507863"/>
            <a:ext cx="8520271" cy="1810064"/>
          </a:xfrm>
          <a:prstGeom prst="rect">
            <a:avLst/>
          </a:prstGeom>
        </p:spPr>
        <p:txBody>
          <a:bodyPr lIns="0" tIns="0" rIns="0" bIns="0" rtlCol="0" anchor="t">
            <a:spAutoFit/>
          </a:bodyPr>
          <a:lstStyle/>
          <a:p>
            <a:pPr algn="ctr">
              <a:lnSpc>
                <a:spcPts val="6897"/>
              </a:lnSpc>
            </a:pPr>
            <a:r>
              <a:rPr lang="en-US" sz="7749">
                <a:solidFill>
                  <a:srgbClr val="C39950"/>
                </a:solidFill>
                <a:latin typeface="Dream Avenue"/>
              </a:rPr>
              <a:t>GREEN MERCHANDISING</a:t>
            </a:r>
          </a:p>
        </p:txBody>
      </p:sp>
      <p:sp>
        <p:nvSpPr>
          <p:cNvPr id="8" name="AutoShape 8"/>
          <p:cNvSpPr/>
          <p:nvPr/>
        </p:nvSpPr>
        <p:spPr>
          <a:xfrm>
            <a:off x="3421773" y="3289352"/>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443669" y="3885409"/>
            <a:ext cx="7248047" cy="2513939"/>
          </a:xfrm>
          <a:prstGeom prst="rect">
            <a:avLst/>
          </a:prstGeom>
        </p:spPr>
        <p:txBody>
          <a:bodyPr lIns="0" tIns="0" rIns="0" bIns="0" rtlCol="0" anchor="t">
            <a:spAutoFit/>
          </a:bodyPr>
          <a:lstStyle/>
          <a:p>
            <a:pPr algn="just">
              <a:lnSpc>
                <a:spcPts val="5051"/>
              </a:lnSpc>
            </a:pPr>
            <a:r>
              <a:rPr lang="en-US" sz="3080">
                <a:solidFill>
                  <a:srgbClr val="737373"/>
                </a:solidFill>
                <a:latin typeface="DM Sans"/>
              </a:rPr>
              <a:t>The green color contributes to the colorful atmosphere of the place and the fact that they are real plants causes a sense of comfort and life.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1 -0.07231 -0.55865 C -0.0375 -0.42408 2.77778E-7 -0.14383 2.77778E-7 4.32099E-6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75249229-CE80-18B7-3B5E-F1FDFE67758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3421773" y="3536278"/>
            <a:ext cx="3291840" cy="0"/>
          </a:xfrm>
          <a:prstGeom prst="line">
            <a:avLst/>
          </a:prstGeom>
          <a:ln w="28575" cap="flat">
            <a:solidFill>
              <a:srgbClr val="C39950"/>
            </a:solidFill>
            <a:prstDash val="solid"/>
            <a:headEnd type="none" w="sm" len="sm"/>
            <a:tailEnd type="none" w="sm" len="sm"/>
          </a:ln>
        </p:spPr>
      </p:sp>
      <p:sp>
        <p:nvSpPr>
          <p:cNvPr id="6" name="TextBox 6"/>
          <p:cNvSpPr txBox="1"/>
          <p:nvPr/>
        </p:nvSpPr>
        <p:spPr>
          <a:xfrm>
            <a:off x="925349" y="1647732"/>
            <a:ext cx="8284687" cy="1888547"/>
          </a:xfrm>
          <a:prstGeom prst="rect">
            <a:avLst/>
          </a:prstGeom>
        </p:spPr>
        <p:txBody>
          <a:bodyPr lIns="0" tIns="0" rIns="0" bIns="0" rtlCol="0" anchor="t">
            <a:spAutoFit/>
          </a:bodyPr>
          <a:lstStyle/>
          <a:p>
            <a:pPr algn="ctr">
              <a:lnSpc>
                <a:spcPts val="7164"/>
              </a:lnSpc>
            </a:pPr>
            <a:r>
              <a:rPr lang="en-US" sz="8049">
                <a:solidFill>
                  <a:srgbClr val="C39950"/>
                </a:solidFill>
                <a:latin typeface="Dream Avenue"/>
              </a:rPr>
              <a:t>DIGITAL TECHNOLOGIES</a:t>
            </a:r>
          </a:p>
        </p:txBody>
      </p:sp>
      <p:grpSp>
        <p:nvGrpSpPr>
          <p:cNvPr id="7" name="Group 7"/>
          <p:cNvGrpSpPr/>
          <p:nvPr/>
        </p:nvGrpSpPr>
        <p:grpSpPr>
          <a:xfrm>
            <a:off x="9814668" y="1723500"/>
            <a:ext cx="6840000" cy="6840000"/>
            <a:chOff x="894224" y="-1118224"/>
            <a:chExt cx="9120000" cy="9120001"/>
          </a:xfrm>
        </p:grpSpPr>
        <p:pic>
          <p:nvPicPr>
            <p:cNvPr id="8" name="Picture 8"/>
            <p:cNvPicPr>
              <a:picLocks/>
            </p:cNvPicPr>
            <p:nvPr/>
          </p:nvPicPr>
          <p:blipFill rotWithShape="1">
            <a:blip r:embed="rId3">
              <a:extLst>
                <a:ext uri="{28A0092B-C50C-407E-A947-70E740481C1C}">
                  <a14:useLocalDpi xmlns:a14="http://schemas.microsoft.com/office/drawing/2010/main"/>
                </a:ext>
              </a:extLst>
            </a:blip>
            <a:srcRect/>
            <a:stretch/>
          </p:blipFill>
          <p:spPr>
            <a:xfrm>
              <a:off x="894224" y="-1118224"/>
              <a:ext cx="9120000" cy="9120001"/>
            </a:xfrm>
            <a:prstGeom prst="ellipse">
              <a:avLst/>
            </a:prstGeom>
          </p:spPr>
        </p:pic>
      </p:grpSp>
      <p:sp>
        <p:nvSpPr>
          <p:cNvPr id="9" name="TextBox 9"/>
          <p:cNvSpPr txBox="1"/>
          <p:nvPr/>
        </p:nvSpPr>
        <p:spPr>
          <a:xfrm>
            <a:off x="1443669" y="3885409"/>
            <a:ext cx="7248047" cy="4428464"/>
          </a:xfrm>
          <a:prstGeom prst="rect">
            <a:avLst/>
          </a:prstGeom>
        </p:spPr>
        <p:txBody>
          <a:bodyPr lIns="0" tIns="0" rIns="0" bIns="0" rtlCol="0" anchor="t">
            <a:spAutoFit/>
          </a:bodyPr>
          <a:lstStyle/>
          <a:p>
            <a:pPr algn="just">
              <a:lnSpc>
                <a:spcPts val="5051"/>
              </a:lnSpc>
            </a:pPr>
            <a:r>
              <a:rPr lang="en-US" sz="3080">
                <a:solidFill>
                  <a:srgbClr val="737373"/>
                </a:solidFill>
                <a:latin typeface="DM Sans"/>
              </a:rPr>
              <a:t>En cuanto a las tecnologías implementadas in-store, se observa el placement estratégico de códigos QR para la presentación dinámica de productos. Bastará con escanearlos para ver un breve video sobre el producto.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1.11111E-6 -0.14383 -1.11111E-6 0 " pathEditMode="relative" rAng="0" ptsTypes="AAAA">
                                      <p:cBhvr>
                                        <p:cTn id="6" dur="2000" fill="hold"/>
                                        <p:tgtEl>
                                          <p:spTgt spid="7"/>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60A0D7C0-4FB2-CCB7-2EA2-2171E15C796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384598" y="1723500"/>
            <a:ext cx="6840000" cy="6840000"/>
            <a:chOff x="474531" y="642052"/>
            <a:chExt cx="9120001"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474531" y="642052"/>
              <a:ext cx="9120001" cy="9120000"/>
            </a:xfrm>
            <a:prstGeom prst="ellipse">
              <a:avLst/>
            </a:prstGeom>
          </p:spPr>
        </p:pic>
      </p:grpSp>
      <p:sp>
        <p:nvSpPr>
          <p:cNvPr id="7" name="TextBox 7"/>
          <p:cNvSpPr txBox="1"/>
          <p:nvPr/>
        </p:nvSpPr>
        <p:spPr>
          <a:xfrm>
            <a:off x="8660599" y="3658128"/>
            <a:ext cx="8242803" cy="4506298"/>
          </a:xfrm>
          <a:prstGeom prst="rect">
            <a:avLst/>
          </a:prstGeom>
        </p:spPr>
        <p:txBody>
          <a:bodyPr lIns="0" tIns="0" rIns="0" bIns="0" rtlCol="0" anchor="t">
            <a:spAutoFit/>
          </a:bodyPr>
          <a:lstStyle/>
          <a:p>
            <a:pPr algn="just">
              <a:lnSpc>
                <a:spcPts val="5051"/>
              </a:lnSpc>
            </a:pPr>
            <a:r>
              <a:rPr lang="en-US" sz="2500" b="1" dirty="0">
                <a:solidFill>
                  <a:srgbClr val="737373"/>
                </a:solidFill>
                <a:latin typeface="DM Sans"/>
              </a:rPr>
              <a:t>Another use of technology observed is iPads as a sales and information tool for staff</a:t>
            </a:r>
            <a:r>
              <a:rPr lang="en-US" sz="2500" dirty="0">
                <a:solidFill>
                  <a:srgbClr val="737373"/>
                </a:solidFill>
                <a:latin typeface="DM Sans"/>
              </a:rPr>
              <a:t>. These are distributed in the different sections of the store. Generally, it is the staff who use them to show different information to the customer about a costumer. Staff members have been seen using them to refer the clients to the online store too.</a:t>
            </a:r>
          </a:p>
        </p:txBody>
      </p:sp>
      <p:sp>
        <p:nvSpPr>
          <p:cNvPr id="8" name="AutoShape 8"/>
          <p:cNvSpPr/>
          <p:nvPr/>
        </p:nvSpPr>
        <p:spPr>
          <a:xfrm>
            <a:off x="11136080" y="3442760"/>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8639657" y="1429758"/>
            <a:ext cx="828468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DIGITAL TECHNOLOGIES</a:t>
            </a:r>
          </a:p>
        </p:txBody>
      </p:sp>
      <p:sp>
        <p:nvSpPr>
          <p:cNvPr id="10" name="AutoShape 10"/>
          <p:cNvSpPr/>
          <p:nvPr/>
        </p:nvSpPr>
        <p:spPr>
          <a:xfrm rot="-3409094">
            <a:off x="5691556" y="3628269"/>
            <a:ext cx="1113507" cy="0"/>
          </a:xfrm>
          <a:prstGeom prst="line">
            <a:avLst/>
          </a:prstGeom>
          <a:ln w="57150" cap="flat">
            <a:solidFill>
              <a:srgbClr val="C39950"/>
            </a:solidFill>
            <a:prstDash val="solid"/>
            <a:headEnd type="none" w="sm" len="sm"/>
            <a:tailEnd type="arrow" w="med" len="sm"/>
          </a:ln>
        </p:spPr>
      </p:sp>
      <p:sp>
        <p:nvSpPr>
          <p:cNvPr id="11" name="AutoShape 11"/>
          <p:cNvSpPr/>
          <p:nvPr/>
        </p:nvSpPr>
        <p:spPr>
          <a:xfrm rot="7706191">
            <a:off x="6897287" y="6078996"/>
            <a:ext cx="1113507" cy="0"/>
          </a:xfrm>
          <a:prstGeom prst="line">
            <a:avLst/>
          </a:prstGeom>
          <a:ln w="57150" cap="flat">
            <a:solidFill>
              <a:srgbClr val="C39950"/>
            </a:solidFill>
            <a:prstDash val="solid"/>
            <a:headEnd type="none" w="sm" len="sm"/>
            <a:tailEnd type="arrow" w="med"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61111E-6 -0.14383 -3.61111E-6 0 " pathEditMode="relative" rAng="0" ptsTypes="AAAA">
                                      <p:cBhvr>
                                        <p:cTn id="6" dur="2000" fill="hold"/>
                                        <p:tgtEl>
                                          <p:spTgt spid="5"/>
                                        </p:tgtEl>
                                        <p:attrNameLst>
                                          <p:attrName>ppt_x</p:attrName>
                                          <p:attrName>ppt_y</p:attrName>
                                        </p:attrNameLst>
                                      </p:cBhvr>
                                      <p:rCtr x="45998" y="4296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Pantalla de video juego&#10;&#10;Descripción generada automáticamente con confianza media">
            <a:extLst>
              <a:ext uri="{FF2B5EF4-FFF2-40B4-BE49-F238E27FC236}">
                <a16:creationId xmlns:a16="http://schemas.microsoft.com/office/drawing/2014/main" id="{5A352431-508A-FB2C-F389-AC7E1229D9A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TextBox 5"/>
          <p:cNvSpPr txBox="1"/>
          <p:nvPr/>
        </p:nvSpPr>
        <p:spPr>
          <a:xfrm>
            <a:off x="8361229" y="3914344"/>
            <a:ext cx="8491140" cy="3198248"/>
          </a:xfrm>
          <a:prstGeom prst="rect">
            <a:avLst/>
          </a:prstGeom>
        </p:spPr>
        <p:txBody>
          <a:bodyPr lIns="0" tIns="0" rIns="0" bIns="0" rtlCol="0" anchor="t">
            <a:spAutoFit/>
          </a:bodyPr>
          <a:lstStyle/>
          <a:p>
            <a:pPr algn="just">
              <a:lnSpc>
                <a:spcPts val="5058"/>
              </a:lnSpc>
            </a:pPr>
            <a:r>
              <a:rPr lang="en-US" sz="2500" dirty="0">
                <a:solidFill>
                  <a:srgbClr val="737373"/>
                </a:solidFill>
                <a:latin typeface="DM Sans"/>
              </a:rPr>
              <a:t>In the Gucci flagship Av. Montaigne was not observed at the time of the visit made any </a:t>
            </a:r>
            <a:r>
              <a:rPr lang="en-US" sz="2500" i="1" dirty="0" err="1">
                <a:solidFill>
                  <a:srgbClr val="737373"/>
                </a:solidFill>
                <a:latin typeface="DM Sans"/>
              </a:rPr>
              <a:t>retailtainment</a:t>
            </a:r>
            <a:r>
              <a:rPr lang="en-US" sz="2500" dirty="0">
                <a:solidFill>
                  <a:srgbClr val="737373"/>
                </a:solidFill>
                <a:latin typeface="DM Sans"/>
              </a:rPr>
              <a:t> activities, but in its </a:t>
            </a:r>
            <a:r>
              <a:rPr lang="en-US" sz="2500" dirty="0">
                <a:solidFill>
                  <a:srgbClr val="737373"/>
                </a:solidFill>
                <a:latin typeface="DM Sans Bold"/>
              </a:rPr>
              <a:t>mobile application</a:t>
            </a:r>
            <a:r>
              <a:rPr lang="en-US" sz="2500" dirty="0">
                <a:solidFill>
                  <a:srgbClr val="737373"/>
                </a:solidFill>
                <a:latin typeface="DM Sans"/>
              </a:rPr>
              <a:t>. A completely </a:t>
            </a:r>
            <a:r>
              <a:rPr lang="en-US" sz="2500" dirty="0">
                <a:solidFill>
                  <a:srgbClr val="737373"/>
                </a:solidFill>
                <a:latin typeface="DM Sans Bold"/>
              </a:rPr>
              <a:t>entertaining and immersive experience</a:t>
            </a:r>
            <a:r>
              <a:rPr lang="en-US" sz="2500" dirty="0">
                <a:solidFill>
                  <a:srgbClr val="737373"/>
                </a:solidFill>
                <a:latin typeface="DM Sans"/>
              </a:rPr>
              <a:t> that can be </a:t>
            </a:r>
            <a:r>
              <a:rPr lang="en-US" sz="2500" dirty="0">
                <a:solidFill>
                  <a:srgbClr val="737373"/>
                </a:solidFill>
                <a:latin typeface="DM Sans Bold"/>
              </a:rPr>
              <a:t>merged with the in-store experience</a:t>
            </a:r>
            <a:r>
              <a:rPr lang="en-US" sz="2500" dirty="0">
                <a:solidFill>
                  <a:srgbClr val="737373"/>
                </a:solidFill>
                <a:latin typeface="DM Sans"/>
              </a:rPr>
              <a:t> in the Try-On section of the app.</a:t>
            </a:r>
          </a:p>
        </p:txBody>
      </p:sp>
      <p:sp>
        <p:nvSpPr>
          <p:cNvPr id="6" name="AutoShape 6"/>
          <p:cNvSpPr/>
          <p:nvPr/>
        </p:nvSpPr>
        <p:spPr>
          <a:xfrm>
            <a:off x="10960879" y="3569650"/>
            <a:ext cx="3291840" cy="0"/>
          </a:xfrm>
          <a:prstGeom prst="line">
            <a:avLst/>
          </a:prstGeom>
          <a:ln w="28575" cap="flat">
            <a:solidFill>
              <a:srgbClr val="C39950"/>
            </a:solidFill>
            <a:prstDash val="solid"/>
            <a:headEnd type="none" w="sm" len="sm"/>
            <a:tailEnd type="none" w="sm" len="sm"/>
          </a:ln>
        </p:spPr>
      </p:sp>
      <p:sp>
        <p:nvSpPr>
          <p:cNvPr id="7" name="TextBox 7"/>
          <p:cNvSpPr txBox="1"/>
          <p:nvPr/>
        </p:nvSpPr>
        <p:spPr>
          <a:xfrm>
            <a:off x="9861807" y="1585224"/>
            <a:ext cx="5489985"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RETAIL-</a:t>
            </a:r>
          </a:p>
          <a:p>
            <a:pPr algn="ctr">
              <a:lnSpc>
                <a:spcPts val="7609"/>
              </a:lnSpc>
            </a:pPr>
            <a:r>
              <a:rPr lang="en-US" sz="8549">
                <a:solidFill>
                  <a:srgbClr val="C39950"/>
                </a:solidFill>
                <a:latin typeface="Dream Avenue"/>
              </a:rPr>
              <a:t>TAINMENT</a:t>
            </a:r>
          </a:p>
        </p:txBody>
      </p:sp>
      <p:grpSp>
        <p:nvGrpSpPr>
          <p:cNvPr id="8" name="Group 8"/>
          <p:cNvGrpSpPr>
            <a:grpSpLocks noChangeAspect="1"/>
          </p:cNvGrpSpPr>
          <p:nvPr/>
        </p:nvGrpSpPr>
        <p:grpSpPr>
          <a:xfrm>
            <a:off x="2905489" y="1602715"/>
            <a:ext cx="3578951" cy="708157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extLst>
                  <a:ext uri="{28A0092B-C50C-407E-A947-70E740481C1C}">
                    <a14:useLocalDpi xmlns:a14="http://schemas.microsoft.com/office/drawing/2010/main"/>
                  </a:ext>
                </a:extLst>
              </a:blip>
              <a:stretch>
                <a:fillRect/>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723E"/>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 -0.55864 C -0.0375 -0.42407 -4.02778E-6 -0.14383 -4.02778E-6 0 " pathEditMode="relative" rAng="0" ptsTypes="AAAA">
                                      <p:cBhvr>
                                        <p:cTn id="6" dur="2000" fill="hold"/>
                                        <p:tgtEl>
                                          <p:spTgt spid="8"/>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87060507-2F84-C977-DB19-0BA3ED3E48AD}"/>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255642" y="1723500"/>
            <a:ext cx="6840000" cy="6840000"/>
            <a:chOff x="46879" y="926400"/>
            <a:chExt cx="9120000" cy="9120000"/>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46879" y="926400"/>
              <a:ext cx="9120000" cy="9120000"/>
            </a:xfrm>
            <a:prstGeom prst="ellipse">
              <a:avLst/>
            </a:prstGeom>
          </p:spPr>
        </p:pic>
      </p:grpSp>
      <p:sp>
        <p:nvSpPr>
          <p:cNvPr id="7" name="TextBox 7"/>
          <p:cNvSpPr txBox="1"/>
          <p:nvPr/>
        </p:nvSpPr>
        <p:spPr>
          <a:xfrm>
            <a:off x="1792715" y="7423266"/>
            <a:ext cx="7544497" cy="1108757"/>
          </a:xfrm>
          <a:prstGeom prst="rect">
            <a:avLst/>
          </a:prstGeom>
        </p:spPr>
        <p:txBody>
          <a:bodyPr lIns="0" tIns="0" rIns="0" bIns="0" rtlCol="0" anchor="t">
            <a:spAutoFit/>
          </a:bodyPr>
          <a:lstStyle/>
          <a:p>
            <a:pPr algn="ctr">
              <a:lnSpc>
                <a:spcPts val="8054"/>
              </a:lnSpc>
            </a:pPr>
            <a:r>
              <a:rPr lang="en-US" sz="9049">
                <a:solidFill>
                  <a:srgbClr val="AC5219"/>
                </a:solidFill>
                <a:latin typeface="BDScript"/>
              </a:rPr>
              <a:t>Understanding the inside...</a:t>
            </a:r>
          </a:p>
        </p:txBody>
      </p:sp>
      <p:sp>
        <p:nvSpPr>
          <p:cNvPr id="8" name="TextBox 8"/>
          <p:cNvSpPr txBox="1"/>
          <p:nvPr/>
        </p:nvSpPr>
        <p:spPr>
          <a:xfrm>
            <a:off x="1192358" y="3773278"/>
            <a:ext cx="9191783" cy="2958992"/>
          </a:xfrm>
          <a:prstGeom prst="rect">
            <a:avLst/>
          </a:prstGeom>
        </p:spPr>
        <p:txBody>
          <a:bodyPr lIns="0" tIns="0" rIns="0" bIns="0" rtlCol="0" anchor="t">
            <a:spAutoFit/>
          </a:bodyPr>
          <a:lstStyle/>
          <a:p>
            <a:pPr algn="ctr">
              <a:lnSpc>
                <a:spcPts val="11122"/>
              </a:lnSpc>
            </a:pPr>
            <a:r>
              <a:rPr lang="en-US" sz="12497">
                <a:solidFill>
                  <a:srgbClr val="C39950"/>
                </a:solidFill>
                <a:latin typeface="Dream Avenue"/>
              </a:rPr>
              <a:t>BOUTIQUE'S </a:t>
            </a:r>
          </a:p>
          <a:p>
            <a:pPr algn="ctr">
              <a:lnSpc>
                <a:spcPts val="11122"/>
              </a:lnSpc>
            </a:pPr>
            <a:r>
              <a:rPr lang="en-US" sz="12497">
                <a:solidFill>
                  <a:srgbClr val="C39950"/>
                </a:solidFill>
                <a:latin typeface="Dream Avenue"/>
              </a:rPr>
              <a:t>MAP </a:t>
            </a:r>
          </a:p>
        </p:txBody>
      </p:sp>
      <p:sp>
        <p:nvSpPr>
          <p:cNvPr id="9" name="AutoShape 9"/>
          <p:cNvSpPr/>
          <p:nvPr/>
        </p:nvSpPr>
        <p:spPr>
          <a:xfrm>
            <a:off x="4142329" y="3227892"/>
            <a:ext cx="3291840" cy="0"/>
          </a:xfrm>
          <a:prstGeom prst="line">
            <a:avLst/>
          </a:prstGeom>
          <a:ln w="28575" cap="flat">
            <a:solidFill>
              <a:srgbClr val="C39950"/>
            </a:solidFill>
            <a:prstDash val="solid"/>
            <a:headEnd type="none" w="sm" len="sm"/>
            <a:tailEnd type="none" w="sm" len="sm"/>
          </a:ln>
        </p:spPr>
      </p:sp>
      <p:sp>
        <p:nvSpPr>
          <p:cNvPr id="10" name="AutoShape 10"/>
          <p:cNvSpPr/>
          <p:nvPr/>
        </p:nvSpPr>
        <p:spPr>
          <a:xfrm>
            <a:off x="4142329" y="6732270"/>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05556E-6 -0.14383 -3.05556E-6 0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8"/>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7"/>
                                        </p:tgtEl>
                                      </p:cBhvr>
                                      <p:to x="80000" y="100000"/>
                                    </p:animScale>
                                    <p:anim by="(#ppt_w*0.10)" calcmode="lin" valueType="num">
                                      <p:cBhvr>
                                        <p:cTn id="11" dur="250" autoRev="1" fill="hold">
                                          <p:stCondLst>
                                            <p:cond delay="0"/>
                                          </p:stCondLst>
                                        </p:cTn>
                                        <p:tgtEl>
                                          <p:spTgt spid="7"/>
                                        </p:tgtEl>
                                        <p:attrNameLst>
                                          <p:attrName>ppt_x</p:attrName>
                                        </p:attrNameLst>
                                      </p:cBhvr>
                                    </p:anim>
                                    <p:anim by="(-#ppt_w*0.10)" calcmode="lin" valueType="num">
                                      <p:cBhvr>
                                        <p:cTn id="12" dur="250" autoRev="1" fill="hold">
                                          <p:stCondLst>
                                            <p:cond delay="0"/>
                                          </p:stCondLst>
                                        </p:cTn>
                                        <p:tgtEl>
                                          <p:spTgt spid="7"/>
                                        </p:tgtEl>
                                        <p:attrNameLst>
                                          <p:attrName>ppt_y</p:attrName>
                                        </p:attrNameLst>
                                      </p:cBhvr>
                                    </p:anim>
                                    <p:animRot by="-480000">
                                      <p:cBhvr>
                                        <p:cTn id="13" dur="250"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DBBCFB1B-F428-F139-093F-516C6FF6A6F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28700" y="1028700"/>
            <a:ext cx="8622669" cy="8229600"/>
            <a:chOff x="0" y="0"/>
            <a:chExt cx="11496892" cy="109728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0" y="0"/>
              <a:ext cx="11496892" cy="10972800"/>
            </a:xfrm>
            <a:prstGeom prst="rect">
              <a:avLst/>
            </a:prstGeom>
          </p:spPr>
        </p:pic>
      </p:grpSp>
      <p:sp>
        <p:nvSpPr>
          <p:cNvPr id="7" name="TextBox 7"/>
          <p:cNvSpPr txBox="1"/>
          <p:nvPr/>
        </p:nvSpPr>
        <p:spPr>
          <a:xfrm>
            <a:off x="10102692" y="3847938"/>
            <a:ext cx="6800710" cy="450629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The image shows the ground-floor of the boutique. An important detail that is identified in the accommodation of the sections of the store is that </a:t>
            </a:r>
            <a:r>
              <a:rPr lang="en-US" sz="2500" b="1" dirty="0">
                <a:solidFill>
                  <a:srgbClr val="737373"/>
                </a:solidFill>
                <a:latin typeface="DM Sans"/>
              </a:rPr>
              <a:t>right at the entrance are the bags displays (brand’s star product)</a:t>
            </a:r>
            <a:r>
              <a:rPr lang="en-US" sz="2500" dirty="0">
                <a:solidFill>
                  <a:srgbClr val="737373"/>
                </a:solidFill>
                <a:latin typeface="DM Sans"/>
              </a:rPr>
              <a:t>, which are of course the Jackie and Bamboo.</a:t>
            </a:r>
          </a:p>
        </p:txBody>
      </p:sp>
      <p:sp>
        <p:nvSpPr>
          <p:cNvPr id="8" name="AutoShape 8"/>
          <p:cNvSpPr/>
          <p:nvPr/>
        </p:nvSpPr>
        <p:spPr>
          <a:xfrm>
            <a:off x="11857127" y="3448788"/>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0180903" y="1435786"/>
            <a:ext cx="664428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BOUTIQUE'SMAP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3.88889E-6 -0.14383 -3.88889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CC97DB41-F58B-17DE-B9E1-5761B03FC47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28700" y="1028700"/>
            <a:ext cx="8622669" cy="5318709"/>
            <a:chOff x="0" y="0"/>
            <a:chExt cx="11496892" cy="7091612"/>
          </a:xfrm>
        </p:grpSpPr>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11496892" cy="7091612"/>
            </a:xfrm>
            <a:prstGeom prst="rect">
              <a:avLst/>
            </a:prstGeom>
          </p:spPr>
        </p:pic>
      </p:grpSp>
      <p:sp>
        <p:nvSpPr>
          <p:cNvPr id="7" name="TextBox 7"/>
          <p:cNvSpPr txBox="1"/>
          <p:nvPr/>
        </p:nvSpPr>
        <p:spPr>
          <a:xfrm>
            <a:off x="10075986" y="1918944"/>
            <a:ext cx="6800710" cy="450629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This image shows the second floor of the shop. </a:t>
            </a:r>
            <a:r>
              <a:rPr lang="en-US" sz="2500" b="1" dirty="0">
                <a:solidFill>
                  <a:srgbClr val="737373"/>
                </a:solidFill>
                <a:latin typeface="DM Sans"/>
              </a:rPr>
              <a:t>The highest concentration of QR code was dedicated to the section on the left with the jewelry display cases</a:t>
            </a:r>
            <a:r>
              <a:rPr lang="en-US" sz="2500" dirty="0">
                <a:solidFill>
                  <a:srgbClr val="737373"/>
                </a:solidFill>
                <a:latin typeface="DM Sans"/>
              </a:rPr>
              <a:t>. Also, immediately when climbing the stairs was a colorful ledge with attractive Gucci branded items and an individual sofa to rest. </a:t>
            </a:r>
          </a:p>
        </p:txBody>
      </p:sp>
      <p:sp>
        <p:nvSpPr>
          <p:cNvPr id="8" name="AutoShape 8"/>
          <p:cNvSpPr/>
          <p:nvPr/>
        </p:nvSpPr>
        <p:spPr>
          <a:xfrm>
            <a:off x="3694114" y="8896695"/>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2017891" y="6883693"/>
            <a:ext cx="664428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BOUTIQUE'SMAP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D3C4218-248F-514B-D107-4EBC8FA50CDF}"/>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220483" y="1028700"/>
            <a:ext cx="7038817" cy="8229600"/>
            <a:chOff x="0" y="0"/>
            <a:chExt cx="9385089" cy="10972800"/>
          </a:xfrm>
        </p:grpSpPr>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9385089" cy="10972800"/>
            </a:xfrm>
            <a:prstGeom prst="rect">
              <a:avLst/>
            </a:prstGeom>
          </p:spPr>
        </p:pic>
      </p:grpSp>
      <p:sp>
        <p:nvSpPr>
          <p:cNvPr id="7" name="TextBox 7"/>
          <p:cNvSpPr txBox="1"/>
          <p:nvPr/>
        </p:nvSpPr>
        <p:spPr>
          <a:xfrm>
            <a:off x="1792715" y="7423266"/>
            <a:ext cx="7544497" cy="1108757"/>
          </a:xfrm>
          <a:prstGeom prst="rect">
            <a:avLst/>
          </a:prstGeom>
        </p:spPr>
        <p:txBody>
          <a:bodyPr lIns="0" tIns="0" rIns="0" bIns="0" rtlCol="0" anchor="t">
            <a:spAutoFit/>
          </a:bodyPr>
          <a:lstStyle/>
          <a:p>
            <a:pPr algn="ctr">
              <a:lnSpc>
                <a:spcPts val="8054"/>
              </a:lnSpc>
            </a:pPr>
            <a:r>
              <a:rPr lang="en-US" sz="9049">
                <a:solidFill>
                  <a:srgbClr val="AC5219"/>
                </a:solidFill>
                <a:latin typeface="BDScript"/>
              </a:rPr>
              <a:t>Understanding the inside...</a:t>
            </a:r>
          </a:p>
        </p:txBody>
      </p:sp>
      <p:sp>
        <p:nvSpPr>
          <p:cNvPr id="8" name="TextBox 8"/>
          <p:cNvSpPr txBox="1"/>
          <p:nvPr/>
        </p:nvSpPr>
        <p:spPr>
          <a:xfrm>
            <a:off x="1192358" y="3840217"/>
            <a:ext cx="9191783" cy="2958992"/>
          </a:xfrm>
          <a:prstGeom prst="rect">
            <a:avLst/>
          </a:prstGeom>
        </p:spPr>
        <p:txBody>
          <a:bodyPr lIns="0" tIns="0" rIns="0" bIns="0" rtlCol="0" anchor="t">
            <a:spAutoFit/>
          </a:bodyPr>
          <a:lstStyle/>
          <a:p>
            <a:pPr algn="ctr">
              <a:lnSpc>
                <a:spcPts val="11122"/>
              </a:lnSpc>
            </a:pPr>
            <a:r>
              <a:rPr lang="en-US" sz="12497">
                <a:solidFill>
                  <a:srgbClr val="C39950"/>
                </a:solidFill>
                <a:latin typeface="Dream Avenue"/>
              </a:rPr>
              <a:t>SOCIAL</a:t>
            </a:r>
          </a:p>
          <a:p>
            <a:pPr algn="ctr">
              <a:lnSpc>
                <a:spcPts val="11122"/>
              </a:lnSpc>
            </a:pPr>
            <a:r>
              <a:rPr lang="en-US" sz="12497">
                <a:solidFill>
                  <a:srgbClr val="C39950"/>
                </a:solidFill>
                <a:latin typeface="Dream Avenue"/>
              </a:rPr>
              <a:t>MEDIA </a:t>
            </a:r>
          </a:p>
        </p:txBody>
      </p:sp>
      <p:sp>
        <p:nvSpPr>
          <p:cNvPr id="9" name="AutoShape 9"/>
          <p:cNvSpPr/>
          <p:nvPr/>
        </p:nvSpPr>
        <p:spPr>
          <a:xfrm>
            <a:off x="4142329" y="3237417"/>
            <a:ext cx="3291840" cy="0"/>
          </a:xfrm>
          <a:prstGeom prst="line">
            <a:avLst/>
          </a:prstGeom>
          <a:ln w="28575" cap="flat">
            <a:solidFill>
              <a:srgbClr val="C39950"/>
            </a:solidFill>
            <a:prstDash val="solid"/>
            <a:headEnd type="none" w="sm" len="sm"/>
            <a:tailEnd type="none" w="sm" len="sm"/>
          </a:ln>
        </p:spPr>
      </p:sp>
      <p:sp>
        <p:nvSpPr>
          <p:cNvPr id="10" name="AutoShape 10"/>
          <p:cNvSpPr/>
          <p:nvPr/>
        </p:nvSpPr>
        <p:spPr>
          <a:xfrm>
            <a:off x="4142329" y="6732270"/>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8"/>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7"/>
                                        </p:tgtEl>
                                      </p:cBhvr>
                                      <p:to x="80000" y="100000"/>
                                    </p:animScale>
                                    <p:anim by="(#ppt_w*0.10)" calcmode="lin" valueType="num">
                                      <p:cBhvr>
                                        <p:cTn id="11" dur="250" autoRev="1" fill="hold">
                                          <p:stCondLst>
                                            <p:cond delay="0"/>
                                          </p:stCondLst>
                                        </p:cTn>
                                        <p:tgtEl>
                                          <p:spTgt spid="7"/>
                                        </p:tgtEl>
                                        <p:attrNameLst>
                                          <p:attrName>ppt_x</p:attrName>
                                        </p:attrNameLst>
                                      </p:cBhvr>
                                    </p:anim>
                                    <p:anim by="(-#ppt_w*0.10)" calcmode="lin" valueType="num">
                                      <p:cBhvr>
                                        <p:cTn id="12" dur="250" autoRev="1" fill="hold">
                                          <p:stCondLst>
                                            <p:cond delay="0"/>
                                          </p:stCondLst>
                                        </p:cTn>
                                        <p:tgtEl>
                                          <p:spTgt spid="7"/>
                                        </p:tgtEl>
                                        <p:attrNameLst>
                                          <p:attrName>ppt_y</p:attrName>
                                        </p:attrNameLst>
                                      </p:cBhvr>
                                    </p:anim>
                                    <p:animRot by="-480000">
                                      <p:cBhvr>
                                        <p:cTn id="13" dur="250"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5E53DB7F-AC5B-6DCF-0F57-F6679832A99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9990183" y="1723500"/>
            <a:ext cx="6840000" cy="6840000"/>
          </a:xfrm>
          <a:prstGeom prst="ellipse">
            <a:avLst/>
          </a:prstGeom>
        </p:spPr>
      </p:pic>
      <p:sp>
        <p:nvSpPr>
          <p:cNvPr id="7" name="TextBox 7"/>
          <p:cNvSpPr txBox="1"/>
          <p:nvPr/>
        </p:nvSpPr>
        <p:spPr>
          <a:xfrm>
            <a:off x="3547420" y="1930651"/>
            <a:ext cx="4311934" cy="1050977"/>
          </a:xfrm>
          <a:prstGeom prst="rect">
            <a:avLst/>
          </a:prstGeom>
        </p:spPr>
        <p:txBody>
          <a:bodyPr lIns="0" tIns="0" rIns="0" bIns="0" rtlCol="0" anchor="t">
            <a:spAutoFit/>
          </a:bodyPr>
          <a:lstStyle/>
          <a:p>
            <a:pPr>
              <a:lnSpc>
                <a:spcPts val="7609"/>
              </a:lnSpc>
            </a:pPr>
            <a:r>
              <a:rPr lang="en-US" sz="8549">
                <a:solidFill>
                  <a:srgbClr val="C39950"/>
                </a:solidFill>
                <a:latin typeface="Dream Avenue"/>
              </a:rPr>
              <a:t>HISTORY </a:t>
            </a:r>
          </a:p>
        </p:txBody>
      </p:sp>
      <p:sp>
        <p:nvSpPr>
          <p:cNvPr id="8" name="TextBox 8"/>
          <p:cNvSpPr txBox="1"/>
          <p:nvPr/>
        </p:nvSpPr>
        <p:spPr>
          <a:xfrm>
            <a:off x="1457816" y="3181812"/>
            <a:ext cx="8103249" cy="3198248"/>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Bold"/>
              </a:rPr>
              <a:t>Dynamism, creativity, artistic aesthetic, detailing and luxury</a:t>
            </a:r>
            <a:r>
              <a:rPr lang="en-US" sz="2500" dirty="0">
                <a:solidFill>
                  <a:srgbClr val="737373"/>
                </a:solidFill>
                <a:latin typeface="DM Sans Medium"/>
              </a:rPr>
              <a:t> ... </a:t>
            </a:r>
            <a:r>
              <a:rPr lang="en-US" sz="2500" dirty="0">
                <a:solidFill>
                  <a:srgbClr val="737373"/>
                </a:solidFill>
                <a:latin typeface="DM Sans"/>
              </a:rPr>
              <a:t>At first, Gucci primarily sold leather luxury goods and focused on travel items (suitcases and bags). Today, Gucci remains remains a part of the conglomerate </a:t>
            </a:r>
            <a:r>
              <a:rPr lang="en-US" sz="2500" dirty="0" err="1">
                <a:solidFill>
                  <a:srgbClr val="737373"/>
                </a:solidFill>
                <a:latin typeface="DM Sans Bold"/>
              </a:rPr>
              <a:t>Kering</a:t>
            </a:r>
            <a:r>
              <a:rPr lang="en-US" sz="2500" dirty="0">
                <a:solidFill>
                  <a:srgbClr val="737373"/>
                </a:solidFill>
                <a:latin typeface="DM Sans"/>
              </a:rPr>
              <a:t>. </a:t>
            </a:r>
          </a:p>
        </p:txBody>
      </p:sp>
      <p:sp>
        <p:nvSpPr>
          <p:cNvPr id="9" name="AutoShape 9"/>
          <p:cNvSpPr/>
          <p:nvPr/>
        </p:nvSpPr>
        <p:spPr>
          <a:xfrm>
            <a:off x="4057467" y="2981628"/>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6"/>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Pantalla de video juego&#10;&#10;Descripción generada automáticamente con confianza media">
            <a:extLst>
              <a:ext uri="{FF2B5EF4-FFF2-40B4-BE49-F238E27FC236}">
                <a16:creationId xmlns:a16="http://schemas.microsoft.com/office/drawing/2014/main" id="{ABE4E27B-D807-5DA8-6E52-3C2537F9603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TextBox 5"/>
          <p:cNvSpPr txBox="1"/>
          <p:nvPr/>
        </p:nvSpPr>
        <p:spPr>
          <a:xfrm>
            <a:off x="8660599" y="3714411"/>
            <a:ext cx="8242803" cy="3852273"/>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The Avenue Montaigne Gucci Flagship store has no special social media account. Being that this </a:t>
            </a:r>
            <a:r>
              <a:rPr lang="en-US" sz="2500" dirty="0" err="1">
                <a:solidFill>
                  <a:srgbClr val="737373"/>
                </a:solidFill>
                <a:latin typeface="DM Sans"/>
              </a:rPr>
              <a:t>PoS</a:t>
            </a:r>
            <a:r>
              <a:rPr lang="en-US" sz="2500" dirty="0">
                <a:solidFill>
                  <a:srgbClr val="737373"/>
                </a:solidFill>
                <a:latin typeface="DM Sans"/>
              </a:rPr>
              <a:t> is a flagship store and is in a popular and luxurious zone of Paris, </a:t>
            </a:r>
            <a:r>
              <a:rPr lang="en-US" sz="2500" b="1" dirty="0">
                <a:solidFill>
                  <a:srgbClr val="737373"/>
                </a:solidFill>
                <a:latin typeface="DM Sans"/>
              </a:rPr>
              <a:t>creating a special account for this specific store would be a good tool to improve the customer experience</a:t>
            </a:r>
            <a:r>
              <a:rPr lang="en-US" sz="2500" dirty="0">
                <a:solidFill>
                  <a:srgbClr val="737373"/>
                </a:solidFill>
                <a:latin typeface="DM Sans"/>
              </a:rPr>
              <a:t>.</a:t>
            </a:r>
          </a:p>
        </p:txBody>
      </p:sp>
      <p:sp>
        <p:nvSpPr>
          <p:cNvPr id="6" name="AutoShape 6"/>
          <p:cNvSpPr/>
          <p:nvPr/>
        </p:nvSpPr>
        <p:spPr>
          <a:xfrm>
            <a:off x="11136080" y="3448788"/>
            <a:ext cx="3291840" cy="0"/>
          </a:xfrm>
          <a:prstGeom prst="line">
            <a:avLst/>
          </a:prstGeom>
          <a:ln w="28575" cap="flat">
            <a:solidFill>
              <a:srgbClr val="C39950"/>
            </a:solidFill>
            <a:prstDash val="solid"/>
            <a:headEnd type="none" w="sm" len="sm"/>
            <a:tailEnd type="none" w="sm" len="sm"/>
          </a:ln>
        </p:spPr>
      </p:sp>
      <p:sp>
        <p:nvSpPr>
          <p:cNvPr id="7" name="TextBox 7"/>
          <p:cNvSpPr txBox="1"/>
          <p:nvPr/>
        </p:nvSpPr>
        <p:spPr>
          <a:xfrm>
            <a:off x="9097429" y="1435786"/>
            <a:ext cx="7369143"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BOUTIQUE'S</a:t>
            </a:r>
          </a:p>
          <a:p>
            <a:pPr algn="ctr">
              <a:lnSpc>
                <a:spcPts val="7609"/>
              </a:lnSpc>
            </a:pPr>
            <a:r>
              <a:rPr lang="en-US" sz="8549">
                <a:solidFill>
                  <a:srgbClr val="C39950"/>
                </a:solidFill>
                <a:latin typeface="Dream Avenue"/>
              </a:rPr>
              <a:t>SOCIAL MEDIA</a:t>
            </a:r>
          </a:p>
        </p:txBody>
      </p:sp>
      <p:grpSp>
        <p:nvGrpSpPr>
          <p:cNvPr id="8" name="Group 8"/>
          <p:cNvGrpSpPr>
            <a:grpSpLocks noChangeAspect="1"/>
          </p:cNvGrpSpPr>
          <p:nvPr/>
        </p:nvGrpSpPr>
        <p:grpSpPr>
          <a:xfrm>
            <a:off x="3048514" y="1602715"/>
            <a:ext cx="3578951" cy="708157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extLst>
                  <a:ext uri="{28A0092B-C50C-407E-A947-70E740481C1C}">
                    <a14:useLocalDpi xmlns:a14="http://schemas.microsoft.com/office/drawing/2010/main"/>
                  </a:ext>
                </a:extLst>
              </a:blip>
              <a:stretch>
                <a:fillRect/>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723E"/>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8"/>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387057B9-8E71-9B07-9D4B-804EC5EDA46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TextBox 5"/>
          <p:cNvSpPr txBox="1"/>
          <p:nvPr/>
        </p:nvSpPr>
        <p:spPr>
          <a:xfrm>
            <a:off x="1315817" y="3928799"/>
            <a:ext cx="7606168" cy="3198248"/>
          </a:xfrm>
          <a:prstGeom prst="rect">
            <a:avLst/>
          </a:prstGeom>
        </p:spPr>
        <p:txBody>
          <a:bodyPr lIns="0" tIns="0" rIns="0" bIns="0" rtlCol="0" anchor="t">
            <a:spAutoFit/>
          </a:bodyPr>
          <a:lstStyle/>
          <a:p>
            <a:pPr algn="just">
              <a:lnSpc>
                <a:spcPts val="5051"/>
              </a:lnSpc>
            </a:pPr>
            <a:r>
              <a:rPr lang="en-US" sz="2500" dirty="0">
                <a:solidFill>
                  <a:srgbClr val="737373"/>
                </a:solidFill>
                <a:latin typeface="DM Sans"/>
              </a:rPr>
              <a:t>They could organize online </a:t>
            </a:r>
            <a:r>
              <a:rPr lang="en-US" sz="2500" dirty="0" err="1">
                <a:solidFill>
                  <a:srgbClr val="737373"/>
                </a:solidFill>
                <a:latin typeface="DM Sans"/>
              </a:rPr>
              <a:t>retailtainment</a:t>
            </a:r>
            <a:r>
              <a:rPr lang="en-US" sz="2500" dirty="0">
                <a:solidFill>
                  <a:srgbClr val="737373"/>
                </a:solidFill>
                <a:latin typeface="DM Sans"/>
              </a:rPr>
              <a:t> activities along with their social media accounts, such as finding hidden items at a specific time and sharing a story or post, tagging the boutique, or small glamorous shows.</a:t>
            </a:r>
          </a:p>
        </p:txBody>
      </p:sp>
      <p:grpSp>
        <p:nvGrpSpPr>
          <p:cNvPr id="6" name="Group 6"/>
          <p:cNvGrpSpPr/>
          <p:nvPr/>
        </p:nvGrpSpPr>
        <p:grpSpPr>
          <a:xfrm>
            <a:off x="10013670" y="1723500"/>
            <a:ext cx="6840000" cy="6840000"/>
            <a:chOff x="1159560" y="926400"/>
            <a:chExt cx="9120000" cy="9120000"/>
          </a:xfrm>
        </p:grpSpPr>
        <p:pic>
          <p:nvPicPr>
            <p:cNvPr id="7" name="Picture 7"/>
            <p:cNvPicPr>
              <a:picLocks/>
            </p:cNvPicPr>
            <p:nvPr/>
          </p:nvPicPr>
          <p:blipFill>
            <a:blip r:embed="rId3">
              <a:extLst>
                <a:ext uri="{28A0092B-C50C-407E-A947-70E740481C1C}">
                  <a14:useLocalDpi xmlns:a14="http://schemas.microsoft.com/office/drawing/2010/main"/>
                </a:ext>
              </a:extLst>
            </a:blip>
            <a:srcRect/>
            <a:stretch>
              <a:fillRect/>
            </a:stretch>
          </p:blipFill>
          <p:spPr>
            <a:xfrm>
              <a:off x="1159560" y="926400"/>
              <a:ext cx="9120000" cy="9120000"/>
            </a:xfrm>
            <a:prstGeom prst="ellipse">
              <a:avLst/>
            </a:prstGeom>
          </p:spPr>
        </p:pic>
      </p:grpSp>
      <p:sp>
        <p:nvSpPr>
          <p:cNvPr id="8" name="AutoShape 8"/>
          <p:cNvSpPr/>
          <p:nvPr/>
        </p:nvSpPr>
        <p:spPr>
          <a:xfrm>
            <a:off x="3472981" y="3555610"/>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1434330" y="1542608"/>
            <a:ext cx="7369143"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BOUTIQUE'S</a:t>
            </a:r>
          </a:p>
          <a:p>
            <a:pPr algn="ctr">
              <a:lnSpc>
                <a:spcPts val="7609"/>
              </a:lnSpc>
            </a:pPr>
            <a:r>
              <a:rPr lang="en-US" sz="8549">
                <a:solidFill>
                  <a:srgbClr val="C39950"/>
                </a:solidFill>
                <a:latin typeface="Dream Avenue"/>
              </a:rPr>
              <a:t>SOCIAL MEDIA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38889E-6 -0.14383 1.38889E-6 0 " pathEditMode="relative" rAng="0" ptsTypes="AAAA">
                                      <p:cBhvr>
                                        <p:cTn id="6" dur="2000" fill="hold"/>
                                        <p:tgtEl>
                                          <p:spTgt spid="6"/>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132FB11-A39F-8576-6D19-9CD29B926418}"/>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247016" y="1390443"/>
            <a:ext cx="6840000" cy="6840000"/>
            <a:chOff x="35377" y="482324"/>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35377" y="482324"/>
              <a:ext cx="9120000" cy="9120000"/>
            </a:xfrm>
            <a:prstGeom prst="ellipse">
              <a:avLst/>
            </a:prstGeom>
          </p:spPr>
        </p:pic>
      </p:grpSp>
      <p:sp>
        <p:nvSpPr>
          <p:cNvPr id="7" name="TextBox 7"/>
          <p:cNvSpPr txBox="1"/>
          <p:nvPr/>
        </p:nvSpPr>
        <p:spPr>
          <a:xfrm>
            <a:off x="1802357" y="7121686"/>
            <a:ext cx="7971784" cy="1108757"/>
          </a:xfrm>
          <a:prstGeom prst="rect">
            <a:avLst/>
          </a:prstGeom>
        </p:spPr>
        <p:txBody>
          <a:bodyPr lIns="0" tIns="0" rIns="0" bIns="0" rtlCol="0" anchor="t">
            <a:spAutoFit/>
          </a:bodyPr>
          <a:lstStyle/>
          <a:p>
            <a:pPr algn="ctr">
              <a:lnSpc>
                <a:spcPts val="8054"/>
              </a:lnSpc>
            </a:pPr>
            <a:r>
              <a:rPr lang="en-US" sz="9049" dirty="0">
                <a:solidFill>
                  <a:srgbClr val="AC5219"/>
                </a:solidFill>
                <a:latin typeface="BDScript"/>
              </a:rPr>
              <a:t>Making Gucci great again...</a:t>
            </a:r>
          </a:p>
        </p:txBody>
      </p:sp>
      <p:sp>
        <p:nvSpPr>
          <p:cNvPr id="8" name="TextBox 8"/>
          <p:cNvSpPr txBox="1"/>
          <p:nvPr/>
        </p:nvSpPr>
        <p:spPr>
          <a:xfrm>
            <a:off x="1192358" y="4810443"/>
            <a:ext cx="9191783" cy="866140"/>
          </a:xfrm>
          <a:prstGeom prst="rect">
            <a:avLst/>
          </a:prstGeom>
        </p:spPr>
        <p:txBody>
          <a:bodyPr lIns="0" tIns="0" rIns="0" bIns="0" rtlCol="0" anchor="t">
            <a:spAutoFit/>
          </a:bodyPr>
          <a:lstStyle/>
          <a:p>
            <a:pPr algn="ctr">
              <a:lnSpc>
                <a:spcPts val="6229"/>
              </a:lnSpc>
            </a:pPr>
            <a:r>
              <a:rPr lang="en-US" sz="6999">
                <a:solidFill>
                  <a:srgbClr val="C39950"/>
                </a:solidFill>
                <a:latin typeface="Dream Avenue"/>
              </a:rPr>
              <a:t>RECOMMANDATIONS</a:t>
            </a:r>
          </a:p>
        </p:txBody>
      </p:sp>
      <p:sp>
        <p:nvSpPr>
          <p:cNvPr id="9" name="AutoShape 9"/>
          <p:cNvSpPr/>
          <p:nvPr/>
        </p:nvSpPr>
        <p:spPr>
          <a:xfrm>
            <a:off x="4142329" y="4295562"/>
            <a:ext cx="3291840" cy="0"/>
          </a:xfrm>
          <a:prstGeom prst="line">
            <a:avLst/>
          </a:prstGeom>
          <a:ln w="28575" cap="flat">
            <a:solidFill>
              <a:srgbClr val="C39950"/>
            </a:solidFill>
            <a:prstDash val="solid"/>
            <a:headEnd type="none" w="sm" len="sm"/>
            <a:tailEnd type="none" w="sm" len="sm"/>
          </a:ln>
        </p:spPr>
      </p:sp>
      <p:sp>
        <p:nvSpPr>
          <p:cNvPr id="10" name="AutoShape 10"/>
          <p:cNvSpPr/>
          <p:nvPr/>
        </p:nvSpPr>
        <p:spPr>
          <a:xfrm>
            <a:off x="4142329" y="5828982"/>
            <a:ext cx="3291840" cy="0"/>
          </a:xfrm>
          <a:prstGeom prst="line">
            <a:avLst/>
          </a:prstGeom>
          <a:ln w="28575" cap="flat">
            <a:solidFill>
              <a:srgbClr val="C3995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9.72222E-7 -0.14382 9.72222E-7 -2.59259E-6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8"/>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7"/>
                                        </p:tgtEl>
                                      </p:cBhvr>
                                      <p:to x="80000" y="100000"/>
                                    </p:animScale>
                                    <p:anim by="(#ppt_w*0.10)" calcmode="lin" valueType="num">
                                      <p:cBhvr>
                                        <p:cTn id="11" dur="250" autoRev="1" fill="hold">
                                          <p:stCondLst>
                                            <p:cond delay="0"/>
                                          </p:stCondLst>
                                        </p:cTn>
                                        <p:tgtEl>
                                          <p:spTgt spid="7"/>
                                        </p:tgtEl>
                                        <p:attrNameLst>
                                          <p:attrName>ppt_x</p:attrName>
                                        </p:attrNameLst>
                                      </p:cBhvr>
                                    </p:anim>
                                    <p:anim by="(-#ppt_w*0.10)" calcmode="lin" valueType="num">
                                      <p:cBhvr>
                                        <p:cTn id="12" dur="250" autoRev="1" fill="hold">
                                          <p:stCondLst>
                                            <p:cond delay="0"/>
                                          </p:stCondLst>
                                        </p:cTn>
                                        <p:tgtEl>
                                          <p:spTgt spid="7"/>
                                        </p:tgtEl>
                                        <p:attrNameLst>
                                          <p:attrName>ppt_y</p:attrName>
                                        </p:attrNameLst>
                                      </p:cBhvr>
                                    </p:anim>
                                    <p:animRot by="-480000">
                                      <p:cBhvr>
                                        <p:cTn id="13" dur="250"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E28CCDD5-4D59-5886-753D-FABA77988AC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739107" y="1723500"/>
            <a:ext cx="6840000" cy="6840000"/>
            <a:chOff x="793476"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793476" y="-1118224"/>
              <a:ext cx="9120000" cy="9120001"/>
            </a:xfrm>
            <a:prstGeom prst="ellipse">
              <a:avLst/>
            </a:prstGeom>
          </p:spPr>
        </p:pic>
      </p:grpSp>
      <p:sp>
        <p:nvSpPr>
          <p:cNvPr id="7" name="AutoShape 7"/>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443669" y="3310239"/>
            <a:ext cx="7852731" cy="516032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In my opinion this boutique has a lot of potential for improvement. Starting from the outside, I would recommend making a more creative use of windows. Not all of them even had window displays. I would implement the 1/5/Z/3 rule (understanding eye scanning patterns) to tell a story to clients, as well as including a plaque at some of the lower ends with the prices of the displayed items.</a:t>
            </a:r>
          </a:p>
        </p:txBody>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1.25E-6 -0.14383 -1.25E-6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9F69EC8E-C689-D05E-9AAD-3625E8F2A9C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733982" y="1723500"/>
            <a:ext cx="6840000" cy="6840000"/>
            <a:chOff x="786643"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786643" y="-1118224"/>
              <a:ext cx="9120000" cy="9120001"/>
            </a:xfrm>
            <a:prstGeom prst="ellipse">
              <a:avLst/>
            </a:prstGeom>
          </p:spPr>
        </p:pic>
      </p:grpSp>
      <p:sp>
        <p:nvSpPr>
          <p:cNvPr id="7" name="AutoShape 7"/>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507956" y="3396294"/>
            <a:ext cx="7864644"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Customer experience is an important factor while creating loyalty and inviting visitors to come back to the store. </a:t>
            </a:r>
            <a:r>
              <a:rPr lang="en-US" sz="2500" b="1" dirty="0">
                <a:solidFill>
                  <a:srgbClr val="737373"/>
                </a:solidFill>
                <a:latin typeface="DM Sans"/>
              </a:rPr>
              <a:t>Improving the experience while waiting in line to enter the boutique</a:t>
            </a:r>
            <a:r>
              <a:rPr lang="en-US" sz="2500" dirty="0">
                <a:solidFill>
                  <a:srgbClr val="737373"/>
                </a:solidFill>
                <a:latin typeface="DM Sans"/>
              </a:rPr>
              <a:t> using music that matches the atmosphere created inside the store (gender, tempo &amp; volume).</a:t>
            </a:r>
          </a:p>
        </p:txBody>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8.33333E-7 -0.14383 -8.33333E-7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9208BE81-882C-449E-648B-067A3E27FF6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7" name="AutoShape 7"/>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507956" y="3396294"/>
            <a:ext cx="7955708" cy="1890197"/>
          </a:xfrm>
          <a:prstGeom prst="rect">
            <a:avLst/>
          </a:prstGeom>
        </p:spPr>
        <p:txBody>
          <a:bodyPr wrap="square" lIns="0" tIns="0" rIns="0" bIns="0" rtlCol="0" anchor="t">
            <a:spAutoFit/>
          </a:bodyPr>
          <a:lstStyle/>
          <a:p>
            <a:pPr algn="just">
              <a:lnSpc>
                <a:spcPts val="5051"/>
              </a:lnSpc>
            </a:pPr>
            <a:r>
              <a:rPr lang="en-US" sz="2500" b="1" dirty="0">
                <a:solidFill>
                  <a:srgbClr val="737373"/>
                </a:solidFill>
                <a:latin typeface="DM Sans"/>
              </a:rPr>
              <a:t>To dare</a:t>
            </a:r>
            <a:r>
              <a:rPr lang="en-US" sz="2500" dirty="0">
                <a:solidFill>
                  <a:srgbClr val="737373"/>
                </a:solidFill>
                <a:latin typeface="DM Sans"/>
              </a:rPr>
              <a:t>… Expressing brand identity or collections in creative, striking and unconventional ways. Something that even harmonizes with Gucci’s brand identity. </a:t>
            </a:r>
          </a:p>
        </p:txBody>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pic>
        <p:nvPicPr>
          <p:cNvPr id="11" name="Imagen 10" descr="Un grupo de personas en una biblioteca&#10;&#10;Descripción generada automáticamente con confianza baja">
            <a:extLst>
              <a:ext uri="{FF2B5EF4-FFF2-40B4-BE49-F238E27FC236}">
                <a16:creationId xmlns:a16="http://schemas.microsoft.com/office/drawing/2014/main" id="{FDBFDBD6-13B5-F5F6-D8B2-AB048A5AC227}"/>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9941482" y="1723500"/>
            <a:ext cx="6840000" cy="6840000"/>
          </a:xfrm>
          <a:prstGeom prst="ellipse">
            <a:avLst/>
          </a:prstGeom>
        </p:spPr>
      </p:pic>
    </p:spTree>
    <p:extLst>
      <p:ext uri="{BB962C8B-B14F-4D97-AF65-F5344CB8AC3E}">
        <p14:creationId xmlns:p14="http://schemas.microsoft.com/office/powerpoint/2010/main" val="22099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path" presetSubtype="0" accel="50000" decel="50000" fill="hold" nodeType="withEffect">
                                  <p:stCondLst>
                                    <p:cond delay="0"/>
                                  </p:stCondLst>
                                  <p:childTnLst>
                                    <p:animMotion origin="layout" path="M -0.91996 -0.85926 L -0.46085 -0.85926 C -0.25477 -0.85926 -0.13377 -0.7341 -0.07231 -0.55864 C -0.0375 -0.42407 -8.33333E-7 -0.14383 -8.33333E-7 0 " pathEditMode="relative" rAng="0" ptsTypes="AAAA">
                                      <p:cBhvr>
                                        <p:cTn id="11" dur="2000" fill="hold"/>
                                        <p:tgtEl>
                                          <p:spTgt spid="11"/>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0973B384-1E93-0AF9-46DE-AF9821C9784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7" name="TextBox 7"/>
          <p:cNvSpPr txBox="1"/>
          <p:nvPr/>
        </p:nvSpPr>
        <p:spPr>
          <a:xfrm>
            <a:off x="1454544" y="3310239"/>
            <a:ext cx="8000999"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The store inside had no </a:t>
            </a:r>
            <a:r>
              <a:rPr lang="en-US" sz="2500" b="1" dirty="0">
                <a:solidFill>
                  <a:srgbClr val="737373"/>
                </a:solidFill>
                <a:latin typeface="DM Sans"/>
              </a:rPr>
              <a:t>distinctive fragrance</a:t>
            </a:r>
            <a:r>
              <a:rPr lang="en-US" sz="2500" dirty="0">
                <a:solidFill>
                  <a:srgbClr val="737373"/>
                </a:solidFill>
                <a:latin typeface="DM Sans"/>
              </a:rPr>
              <a:t>. Using a signature scent, even if it is a simple smell, would certainly make a difference by positively influencing the mood of visitors, who would be likely to spend more time in the store, and link it with that smell and what it made them feel.</a:t>
            </a:r>
          </a:p>
        </p:txBody>
      </p:sp>
      <p:sp>
        <p:nvSpPr>
          <p:cNvPr id="8" name="AutoShape 8"/>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grpSp>
        <p:nvGrpSpPr>
          <p:cNvPr id="11" name="Grupo 10">
            <a:extLst>
              <a:ext uri="{FF2B5EF4-FFF2-40B4-BE49-F238E27FC236}">
                <a16:creationId xmlns:a16="http://schemas.microsoft.com/office/drawing/2014/main" id="{CE01E8DD-A2F1-DEC5-49BD-EE1AFDFC3198}"/>
              </a:ext>
            </a:extLst>
          </p:cNvPr>
          <p:cNvGrpSpPr/>
          <p:nvPr/>
        </p:nvGrpSpPr>
        <p:grpSpPr>
          <a:xfrm>
            <a:off x="9993455" y="1723500"/>
            <a:ext cx="6840000" cy="6840000"/>
            <a:chOff x="9993455" y="1723500"/>
            <a:chExt cx="6840000" cy="6840000"/>
          </a:xfrm>
        </p:grpSpPr>
        <p:grpSp>
          <p:nvGrpSpPr>
            <p:cNvPr id="5" name="Group 5"/>
            <p:cNvGrpSpPr/>
            <p:nvPr/>
          </p:nvGrpSpPr>
          <p:grpSpPr>
            <a:xfrm>
              <a:off x="9993455" y="1723500"/>
              <a:ext cx="6840000" cy="6840000"/>
              <a:chOff x="1132607"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132607" y="-1118224"/>
                <a:ext cx="9120000" cy="9120001"/>
              </a:xfrm>
              <a:prstGeom prst="ellipse">
                <a:avLst/>
              </a:prstGeom>
            </p:spPr>
          </p:pic>
        </p:grpSp>
        <p:sp>
          <p:nvSpPr>
            <p:cNvPr id="10" name="Rectángulo 9">
              <a:extLst>
                <a:ext uri="{FF2B5EF4-FFF2-40B4-BE49-F238E27FC236}">
                  <a16:creationId xmlns:a16="http://schemas.microsoft.com/office/drawing/2014/main" id="{C36D840A-29DE-781E-6F62-8BBBBD370F6B}"/>
                </a:ext>
              </a:extLst>
            </p:cNvPr>
            <p:cNvSpPr/>
            <p:nvPr/>
          </p:nvSpPr>
          <p:spPr>
            <a:xfrm>
              <a:off x="12725399" y="6210300"/>
              <a:ext cx="838201" cy="381000"/>
            </a:xfrm>
            <a:prstGeom prst="rect">
              <a:avLst/>
            </a:prstGeom>
            <a:solidFill>
              <a:srgbClr val="9C6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8.33333E-7 -0.14383 -8.33333E-7 0 " pathEditMode="relative" rAng="0" ptsTypes="AAAA">
                                      <p:cBhvr>
                                        <p:cTn id="6" dur="2000" fill="hold"/>
                                        <p:tgtEl>
                                          <p:spTgt spid="11"/>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8F2CFAE1-BDF4-DD5D-35A6-8D472A88E01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7" name="AutoShape 7"/>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454544" y="3310239"/>
            <a:ext cx="7974489" cy="3198248"/>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In the flagship store of the Montaigne avenue, Gucci has implemented some QR codes strategically. In my opinion they can further exploit this tool by placing small plates with QR codes next to the mannequins (showing information about the items they wear).</a:t>
            </a:r>
          </a:p>
        </p:txBody>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pic>
        <p:nvPicPr>
          <p:cNvPr id="11" name="Imagen 10" descr="Imagen que contiene interior, tabla, foto, computadora&#10;&#10;Descripción generada automáticamente">
            <a:extLst>
              <a:ext uri="{FF2B5EF4-FFF2-40B4-BE49-F238E27FC236}">
                <a16:creationId xmlns:a16="http://schemas.microsoft.com/office/drawing/2014/main" id="{E9040C5A-0274-FE51-4CBC-6DEB0FFCC9DA}"/>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9924167" y="1723500"/>
            <a:ext cx="6840000" cy="68400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path" presetSubtype="0" accel="50000" decel="50000" fill="hold" nodeType="withEffect">
                                  <p:stCondLst>
                                    <p:cond delay="0"/>
                                  </p:stCondLst>
                                  <p:childTnLst>
                                    <p:animMotion origin="layout" path="M -0.91996 -0.85926 L -0.46085 -0.85926 C -0.25477 -0.85926 -0.13377 -0.7341 -0.07231 -0.55864 C -0.0375 -0.42407 -8.33333E-7 -0.14383 -8.33333E-7 0 " pathEditMode="relative" rAng="0" ptsTypes="AAAA">
                                      <p:cBhvr>
                                        <p:cTn id="11" dur="2000" fill="hold"/>
                                        <p:tgtEl>
                                          <p:spTgt spid="11"/>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0E07633B-408D-FA25-B6C4-314EA832F1C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24167" y="2104471"/>
            <a:ext cx="6840000" cy="6840000"/>
            <a:chOff x="1040223" y="-610263"/>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040223" y="-610263"/>
              <a:ext cx="9120000" cy="9120001"/>
            </a:xfrm>
            <a:prstGeom prst="ellipse">
              <a:avLst/>
            </a:prstGeom>
          </p:spPr>
        </p:pic>
      </p:grpSp>
      <p:sp>
        <p:nvSpPr>
          <p:cNvPr id="7" name="TextBox 7"/>
          <p:cNvSpPr txBox="1"/>
          <p:nvPr/>
        </p:nvSpPr>
        <p:spPr>
          <a:xfrm>
            <a:off x="1454544" y="3310239"/>
            <a:ext cx="7974489" cy="5814349"/>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Few brands like </a:t>
            </a:r>
            <a:r>
              <a:rPr lang="en-US" sz="2500" dirty="0" err="1">
                <a:solidFill>
                  <a:srgbClr val="737373"/>
                </a:solidFill>
                <a:latin typeface="DM Sans"/>
              </a:rPr>
              <a:t>Jacquemus</a:t>
            </a:r>
            <a:r>
              <a:rPr lang="en-US" sz="2500" dirty="0">
                <a:solidFill>
                  <a:srgbClr val="737373"/>
                </a:solidFill>
                <a:latin typeface="DM Sans"/>
              </a:rPr>
              <a:t> (popcorns) offer food/snacks to visitors. As Gucci is a brand that seeks to differentiate itself through the customer experience it is quite essential to take a step ahead improving the customer’s taste experience. Macarons are an amazing option to do it, as a famous and broadly consumed dessert adopted by French pastries, being the chosen for this analysis is in Paris, France.</a:t>
            </a:r>
          </a:p>
        </p:txBody>
      </p:sp>
      <p:sp>
        <p:nvSpPr>
          <p:cNvPr id="8" name="AutoShape 8"/>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1 -0.07231 -0.55864 C -0.0375 -0.42408 -6.94444E-7 -0.14383 -6.94444E-7 2.96296E-6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2765720A-4909-C141-26E5-B2E8264BA9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24167" y="1723500"/>
            <a:ext cx="6840000" cy="6840000"/>
            <a:chOff x="1040223"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040223" y="-1118224"/>
              <a:ext cx="9120000" cy="9120001"/>
            </a:xfrm>
            <a:prstGeom prst="ellipse">
              <a:avLst/>
            </a:prstGeom>
          </p:spPr>
        </p:pic>
      </p:grpSp>
      <p:sp>
        <p:nvSpPr>
          <p:cNvPr id="7" name="TextBox 7"/>
          <p:cNvSpPr txBox="1"/>
          <p:nvPr/>
        </p:nvSpPr>
        <p:spPr>
          <a:xfrm>
            <a:off x="1454544" y="3310239"/>
            <a:ext cx="7974489"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Offering a glass of water to customers has become a staple in luxury boutiques. Even offering a glass of champagne is common in these types of stores. Another way to enhance the sensory experience of customers by appealing to a sense of taste would be to add a small cup of coffee to customers.</a:t>
            </a:r>
          </a:p>
        </p:txBody>
      </p:sp>
      <p:sp>
        <p:nvSpPr>
          <p:cNvPr id="8" name="AutoShape 8"/>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6.94444E-7 -0.14383 -6.94444E-7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Pantalla de video juego&#10;&#10;Descripción generada automáticamente con confianza media">
            <a:extLst>
              <a:ext uri="{FF2B5EF4-FFF2-40B4-BE49-F238E27FC236}">
                <a16:creationId xmlns:a16="http://schemas.microsoft.com/office/drawing/2014/main" id="{AA5ACE1D-FD42-379C-FF83-AC4FDBCF49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9966804" y="1723500"/>
            <a:ext cx="6840000" cy="6840000"/>
          </a:xfrm>
          <a:prstGeom prst="ellipse">
            <a:avLst/>
          </a:prstGeom>
        </p:spPr>
      </p:pic>
      <p:sp>
        <p:nvSpPr>
          <p:cNvPr id="7" name="AutoShape 7"/>
          <p:cNvSpPr/>
          <p:nvPr/>
        </p:nvSpPr>
        <p:spPr>
          <a:xfrm>
            <a:off x="4080847" y="2981628"/>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3570800" y="1930651"/>
            <a:ext cx="4311934" cy="1050977"/>
          </a:xfrm>
          <a:prstGeom prst="rect">
            <a:avLst/>
          </a:prstGeom>
        </p:spPr>
        <p:txBody>
          <a:bodyPr lIns="0" tIns="0" rIns="0" bIns="0" rtlCol="0" anchor="t">
            <a:spAutoFit/>
          </a:bodyPr>
          <a:lstStyle/>
          <a:p>
            <a:pPr>
              <a:lnSpc>
                <a:spcPts val="7609"/>
              </a:lnSpc>
            </a:pPr>
            <a:r>
              <a:rPr lang="en-US" sz="8549">
                <a:solidFill>
                  <a:srgbClr val="C39950"/>
                </a:solidFill>
                <a:latin typeface="Dream Avenue"/>
              </a:rPr>
              <a:t>HISTORY </a:t>
            </a:r>
          </a:p>
        </p:txBody>
      </p:sp>
      <p:sp>
        <p:nvSpPr>
          <p:cNvPr id="10" name="TextBox 8">
            <a:extLst>
              <a:ext uri="{FF2B5EF4-FFF2-40B4-BE49-F238E27FC236}">
                <a16:creationId xmlns:a16="http://schemas.microsoft.com/office/drawing/2014/main" id="{DE2EC607-87B1-C0B6-EA6B-D235B24A30A4}"/>
              </a:ext>
            </a:extLst>
          </p:cNvPr>
          <p:cNvSpPr txBox="1"/>
          <p:nvPr/>
        </p:nvSpPr>
        <p:spPr>
          <a:xfrm>
            <a:off x="1457816" y="3181812"/>
            <a:ext cx="8103249" cy="2544223"/>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Gucci today is </a:t>
            </a:r>
            <a:r>
              <a:rPr lang="en-US" sz="2500" dirty="0">
                <a:solidFill>
                  <a:srgbClr val="737373"/>
                </a:solidFill>
                <a:latin typeface="DM Sans Bold"/>
              </a:rPr>
              <a:t>committed to reducing its environmental impact</a:t>
            </a:r>
            <a:r>
              <a:rPr lang="en-US" sz="2500" dirty="0">
                <a:solidFill>
                  <a:srgbClr val="737373"/>
                </a:solidFill>
                <a:latin typeface="DM Sans"/>
              </a:rPr>
              <a:t> and greenhouse gas emissions by 2025. That’s why Gucci is currently completely fur-free and is embracing season-less fashion.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6"/>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643633AB-FD5F-C58F-373D-A29629455A7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93455" y="1723500"/>
            <a:ext cx="6840000" cy="6840000"/>
            <a:chOff x="0" y="0"/>
            <a:chExt cx="9120000" cy="9120001"/>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0" y="0"/>
              <a:ext cx="9120000" cy="9120001"/>
            </a:xfrm>
            <a:prstGeom prst="ellipse">
              <a:avLst/>
            </a:prstGeom>
          </p:spPr>
        </p:pic>
      </p:grpSp>
      <p:sp>
        <p:nvSpPr>
          <p:cNvPr id="7" name="TextBox 7"/>
          <p:cNvSpPr txBox="1"/>
          <p:nvPr/>
        </p:nvSpPr>
        <p:spPr>
          <a:xfrm>
            <a:off x="1454544" y="3310239"/>
            <a:ext cx="7994255" cy="4506298"/>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The integration of additional in-store technologies is critical to a high-level shopping experience. </a:t>
            </a:r>
            <a:r>
              <a:rPr lang="en-US" sz="2500" b="1" dirty="0">
                <a:solidFill>
                  <a:srgbClr val="737373"/>
                </a:solidFill>
                <a:latin typeface="DM Sans"/>
              </a:rPr>
              <a:t>They should go beyond the use they currently give their App and QR </a:t>
            </a:r>
            <a:r>
              <a:rPr lang="en-US" sz="2500" dirty="0">
                <a:solidFill>
                  <a:srgbClr val="737373"/>
                </a:solidFill>
                <a:latin typeface="DM Sans"/>
              </a:rPr>
              <a:t>and develop an augmented reality experience in-store, being able to see details/information of a broader variety of products with their cell phone.</a:t>
            </a:r>
          </a:p>
        </p:txBody>
      </p:sp>
      <p:sp>
        <p:nvSpPr>
          <p:cNvPr id="8" name="AutoShape 8"/>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1.38889E-7 -0.14383 -1.38889E-7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Pantalla de video juego&#10;&#10;Descripción generada automáticamente con confianza media">
            <a:extLst>
              <a:ext uri="{FF2B5EF4-FFF2-40B4-BE49-F238E27FC236}">
                <a16:creationId xmlns:a16="http://schemas.microsoft.com/office/drawing/2014/main" id="{CB39B9A5-B63E-5486-5C2F-D87AE824ACD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TextBox 5"/>
          <p:cNvSpPr txBox="1"/>
          <p:nvPr/>
        </p:nvSpPr>
        <p:spPr>
          <a:xfrm>
            <a:off x="1600200" y="3238500"/>
            <a:ext cx="7924668"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A good strategy would be to enable an in-store augmented reality feature from the app as well, and not only being able of virtually visualize some products on ourselves. </a:t>
            </a:r>
            <a:r>
              <a:rPr lang="en-US" sz="2500" b="1" dirty="0">
                <a:solidFill>
                  <a:srgbClr val="737373"/>
                </a:solidFill>
                <a:latin typeface="DM Sans"/>
              </a:rPr>
              <a:t>Gucci could give their app a </a:t>
            </a:r>
            <a:r>
              <a:rPr lang="en-US" sz="2500" b="1" dirty="0" err="1">
                <a:solidFill>
                  <a:srgbClr val="737373"/>
                </a:solidFill>
                <a:latin typeface="DM Sans"/>
              </a:rPr>
              <a:t>retailtainment</a:t>
            </a:r>
            <a:r>
              <a:rPr lang="en-US" sz="2500" b="1" dirty="0">
                <a:solidFill>
                  <a:srgbClr val="737373"/>
                </a:solidFill>
                <a:latin typeface="DM Sans"/>
              </a:rPr>
              <a:t> use by personalizing the display depending on the store the consumer is located in</a:t>
            </a:r>
            <a:r>
              <a:rPr lang="en-US" sz="2500" dirty="0">
                <a:solidFill>
                  <a:srgbClr val="737373"/>
                </a:solidFill>
                <a:latin typeface="DM Sans"/>
              </a:rPr>
              <a:t>.</a:t>
            </a:r>
          </a:p>
        </p:txBody>
      </p:sp>
      <p:sp>
        <p:nvSpPr>
          <p:cNvPr id="6" name="AutoShape 6"/>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7" name="TextBox 7"/>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grpSp>
        <p:nvGrpSpPr>
          <p:cNvPr id="8" name="Group 8"/>
          <p:cNvGrpSpPr>
            <a:grpSpLocks noChangeAspect="1"/>
          </p:cNvGrpSpPr>
          <p:nvPr/>
        </p:nvGrpSpPr>
        <p:grpSpPr>
          <a:xfrm>
            <a:off x="11353901" y="1602715"/>
            <a:ext cx="3578951" cy="708157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extLst>
                  <a:ext uri="{28A0092B-C50C-407E-A947-70E740481C1C}">
                    <a14:useLocalDpi xmlns:a14="http://schemas.microsoft.com/office/drawing/2010/main"/>
                  </a:ext>
                </a:extLst>
              </a:blip>
              <a:stretch>
                <a:fillRect/>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723E"/>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8"/>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0E614CD0-2BCC-455E-7CE4-185262078CD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7" name="TextBox 7"/>
          <p:cNvSpPr txBox="1"/>
          <p:nvPr/>
        </p:nvSpPr>
        <p:spPr>
          <a:xfrm>
            <a:off x="1456766" y="2918092"/>
            <a:ext cx="7992034" cy="5814349"/>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To discover the effectiveness that entertainment could have in their stores. An example is that of the restaurant </a:t>
            </a:r>
            <a:r>
              <a:rPr lang="en-US" sz="2500" dirty="0" err="1">
                <a:solidFill>
                  <a:srgbClr val="737373"/>
                </a:solidFill>
                <a:latin typeface="DM Sans"/>
              </a:rPr>
              <a:t>Salvaje</a:t>
            </a:r>
            <a:r>
              <a:rPr lang="en-US" sz="2500" dirty="0">
                <a:solidFill>
                  <a:srgbClr val="737373"/>
                </a:solidFill>
                <a:latin typeface="DM Sans"/>
              </a:rPr>
              <a:t> Paris, which shows periodic dancing performances in the middle of the eating area during the night. When it comes about luxury, innovation, hospitality and </a:t>
            </a:r>
            <a:r>
              <a:rPr lang="en-US" sz="2500" dirty="0" err="1">
                <a:solidFill>
                  <a:srgbClr val="737373"/>
                </a:solidFill>
                <a:latin typeface="DM Sans"/>
              </a:rPr>
              <a:t>retailtainment</a:t>
            </a:r>
            <a:r>
              <a:rPr lang="en-US" sz="2500" dirty="0">
                <a:solidFill>
                  <a:srgbClr val="737373"/>
                </a:solidFill>
                <a:latin typeface="DM Sans"/>
              </a:rPr>
              <a:t>, I think we should not be afraid to have a look across industries that target the same niche that we as a luxury brand do.  </a:t>
            </a:r>
          </a:p>
          <a:p>
            <a:pPr algn="just">
              <a:lnSpc>
                <a:spcPts val="5051"/>
              </a:lnSpc>
            </a:pPr>
            <a:endParaRPr lang="en-US" sz="2500" dirty="0">
              <a:solidFill>
                <a:srgbClr val="737373"/>
              </a:solidFill>
              <a:latin typeface="DM Sans"/>
            </a:endParaRPr>
          </a:p>
        </p:txBody>
      </p:sp>
      <p:sp>
        <p:nvSpPr>
          <p:cNvPr id="8" name="AutoShape 8"/>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pic>
        <p:nvPicPr>
          <p:cNvPr id="11" name="Imagen 10" descr="Imagen que contiene interior, tabla, hombre, cuarto&#10;&#10;Descripción generada automáticamente">
            <a:extLst>
              <a:ext uri="{FF2B5EF4-FFF2-40B4-BE49-F238E27FC236}">
                <a16:creationId xmlns:a16="http://schemas.microsoft.com/office/drawing/2014/main" id="{CE3E093A-70C9-8DF6-13B2-C5FAF51D6B8E}"/>
              </a:ext>
            </a:extLst>
          </p:cNvPr>
          <p:cNvPicPr>
            <a:picLocks/>
          </p:cNvPicPr>
          <p:nvPr/>
        </p:nvPicPr>
        <p:blipFill rotWithShape="1">
          <a:blip r:embed="rId3" cstate="print">
            <a:extLst>
              <a:ext uri="{28A0092B-C50C-407E-A947-70E740481C1C}">
                <a14:useLocalDpi xmlns:a14="http://schemas.microsoft.com/office/drawing/2010/main"/>
              </a:ext>
            </a:extLst>
          </a:blip>
          <a:srcRect l="-76"/>
          <a:stretch/>
        </p:blipFill>
        <p:spPr>
          <a:xfrm>
            <a:off x="9991234" y="1723500"/>
            <a:ext cx="6840000" cy="6840000"/>
          </a:xfrm>
          <a:prstGeom prst="ellipse">
            <a:avLst/>
          </a:prstGeom>
        </p:spPr>
      </p:pic>
    </p:spTree>
    <p:extLst>
      <p:ext uri="{BB962C8B-B14F-4D97-AF65-F5344CB8AC3E}">
        <p14:creationId xmlns:p14="http://schemas.microsoft.com/office/powerpoint/2010/main" val="92726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50" presetClass="path" presetSubtype="0" accel="50000" decel="50000" fill="hold" nodeType="withEffect">
                                  <p:stCondLst>
                                    <p:cond delay="0"/>
                                  </p:stCondLst>
                                  <p:childTnLst>
                                    <p:animMotion origin="layout" path="M -0.91996 -0.85926 L -0.46085 -0.85926 C -0.25477 -0.85926 -0.13376 -0.7341 -0.07231 -0.55864 C -0.0375 -0.42407 -3.33333E-6 -0.14383 -3.33333E-6 0 " pathEditMode="relative" rAng="0" ptsTypes="AAAA">
                                      <p:cBhvr>
                                        <p:cTn id="11" dur="2000" fill="hold"/>
                                        <p:tgtEl>
                                          <p:spTgt spid="11"/>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60D76E3D-36D2-6535-F913-A8F511A01BC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93455" y="1723500"/>
            <a:ext cx="6840000" cy="6840000"/>
            <a:chOff x="1132607" y="-1118224"/>
            <a:chExt cx="9120000" cy="9120001"/>
          </a:xfrm>
        </p:grpSpPr>
        <p:pic>
          <p:nvPicPr>
            <p:cNvPr id="6" name="Picture 6"/>
            <p:cNvPicPr>
              <a:picLocks/>
            </p:cNvPicPr>
            <p:nvPr/>
          </p:nvPicPr>
          <p:blipFill rotWithShape="1">
            <a:blip r:embed="rId3">
              <a:extLst>
                <a:ext uri="{28A0092B-C50C-407E-A947-70E740481C1C}">
                  <a14:useLocalDpi xmlns:a14="http://schemas.microsoft.com/office/drawing/2010/main"/>
                </a:ext>
              </a:extLst>
            </a:blip>
            <a:srcRect/>
            <a:stretch/>
          </p:blipFill>
          <p:spPr>
            <a:xfrm>
              <a:off x="1132607" y="-1118224"/>
              <a:ext cx="9120000" cy="9120001"/>
            </a:xfrm>
            <a:prstGeom prst="ellipse">
              <a:avLst/>
            </a:prstGeom>
          </p:spPr>
        </p:pic>
      </p:grpSp>
      <p:sp>
        <p:nvSpPr>
          <p:cNvPr id="7" name="AutoShape 7"/>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454544" y="2991152"/>
            <a:ext cx="7994255" cy="4506298"/>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Gucci is doing very well with its experiential App; however, </a:t>
            </a:r>
            <a:r>
              <a:rPr lang="en-US" sz="2500" b="1" dirty="0">
                <a:solidFill>
                  <a:srgbClr val="737373"/>
                </a:solidFill>
                <a:latin typeface="DM Sans"/>
              </a:rPr>
              <a:t>the integration of a virtual store seems to me essential to stay current as one of the leading luxury brands in the fashion industry</a:t>
            </a:r>
            <a:r>
              <a:rPr lang="en-US" sz="2500" dirty="0">
                <a:solidFill>
                  <a:srgbClr val="737373"/>
                </a:solidFill>
                <a:latin typeface="DM Sans"/>
              </a:rPr>
              <a:t>. As Dior and </a:t>
            </a:r>
            <a:r>
              <a:rPr lang="en-US" sz="2500" dirty="0" err="1">
                <a:solidFill>
                  <a:srgbClr val="737373"/>
                </a:solidFill>
                <a:latin typeface="DM Sans"/>
              </a:rPr>
              <a:t>Moncler</a:t>
            </a:r>
            <a:r>
              <a:rPr lang="en-US" sz="2500" dirty="0">
                <a:solidFill>
                  <a:srgbClr val="737373"/>
                </a:solidFill>
                <a:latin typeface="DM Sans"/>
              </a:rPr>
              <a:t> have done. </a:t>
            </a:r>
            <a:r>
              <a:rPr lang="en-US" sz="2500" i="1" dirty="0">
                <a:solidFill>
                  <a:srgbClr val="737373"/>
                </a:solidFill>
                <a:latin typeface="DM Sans"/>
              </a:rPr>
              <a:t>Obsess</a:t>
            </a:r>
            <a:r>
              <a:rPr lang="en-US" sz="2500" dirty="0">
                <a:solidFill>
                  <a:srgbClr val="737373"/>
                </a:solidFill>
                <a:latin typeface="DM Sans"/>
              </a:rPr>
              <a:t> is an example of platforms for the development of this type of virtual stores.</a:t>
            </a:r>
          </a:p>
        </p:txBody>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1.38889E-7 -0.14383 -1.38889E-7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072F9503-B8F4-D328-28C6-C5CAE23BB6C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993455" y="1723500"/>
            <a:ext cx="6840000" cy="6840000"/>
            <a:chOff x="1132607" y="-1118224"/>
            <a:chExt cx="9120000" cy="9120001"/>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132607" y="-1118224"/>
              <a:ext cx="9120000" cy="9120001"/>
            </a:xfrm>
            <a:prstGeom prst="ellipse">
              <a:avLst/>
            </a:prstGeom>
          </p:spPr>
        </p:pic>
      </p:grpSp>
      <p:sp>
        <p:nvSpPr>
          <p:cNvPr id="7" name="AutoShape 7"/>
          <p:cNvSpPr/>
          <p:nvPr/>
        </p:nvSpPr>
        <p:spPr>
          <a:xfrm>
            <a:off x="4478052" y="2533593"/>
            <a:ext cx="3291840" cy="0"/>
          </a:xfrm>
          <a:prstGeom prst="line">
            <a:avLst/>
          </a:prstGeom>
          <a:ln w="28575" cap="flat">
            <a:solidFill>
              <a:srgbClr val="C39950"/>
            </a:solidFill>
            <a:prstDash val="solid"/>
            <a:headEnd type="none" w="sm" len="sm"/>
            <a:tailEnd type="none" w="sm" len="sm"/>
          </a:ln>
        </p:spPr>
      </p:sp>
      <p:sp>
        <p:nvSpPr>
          <p:cNvPr id="8" name="TextBox 8"/>
          <p:cNvSpPr txBox="1"/>
          <p:nvPr/>
        </p:nvSpPr>
        <p:spPr>
          <a:xfrm>
            <a:off x="1454544" y="2991152"/>
            <a:ext cx="7994255"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A great customer value-adding resource would be </a:t>
            </a:r>
            <a:r>
              <a:rPr lang="en-US" sz="2500" b="1" dirty="0">
                <a:solidFill>
                  <a:srgbClr val="737373"/>
                </a:solidFill>
                <a:latin typeface="DM Sans"/>
              </a:rPr>
              <a:t>to merge a virtual store with the augmented reality in-store</a:t>
            </a:r>
            <a:r>
              <a:rPr lang="en-US" sz="2500" dirty="0">
                <a:solidFill>
                  <a:srgbClr val="737373"/>
                </a:solidFill>
                <a:latin typeface="DM Sans"/>
              </a:rPr>
              <a:t>, placing collectible digital items throughout the store that can be exchanged for points in the store that are interchangeable for discount codes or even gifts for the most distinctive customers.</a:t>
            </a:r>
          </a:p>
        </p:txBody>
      </p:sp>
      <p:sp>
        <p:nvSpPr>
          <p:cNvPr id="9" name="TextBox 9"/>
          <p:cNvSpPr txBox="1"/>
          <p:nvPr/>
        </p:nvSpPr>
        <p:spPr>
          <a:xfrm>
            <a:off x="685717" y="1602113"/>
            <a:ext cx="10876509" cy="931480"/>
          </a:xfrm>
          <a:prstGeom prst="rect">
            <a:avLst/>
          </a:prstGeom>
        </p:spPr>
        <p:txBody>
          <a:bodyPr lIns="0" tIns="0" rIns="0" bIns="0" rtlCol="0" anchor="t">
            <a:spAutoFit/>
          </a:bodyPr>
          <a:lstStyle/>
          <a:p>
            <a:pPr algn="ctr">
              <a:lnSpc>
                <a:spcPts val="6630"/>
              </a:lnSpc>
            </a:pPr>
            <a:r>
              <a:rPr lang="en-US" sz="7449">
                <a:solidFill>
                  <a:srgbClr val="C39950"/>
                </a:solidFill>
                <a:latin typeface="Dream Avenue"/>
              </a:rPr>
              <a:t>RECOMMANDATIONS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1.38889E-7 -0.14383 -1.38889E-7 0 " pathEditMode="relative" rAng="0" ptsTypes="AAAA">
                                      <p:cBhvr>
                                        <p:cTn id="6" dur="2000" fill="hold"/>
                                        <p:tgtEl>
                                          <p:spTgt spid="5"/>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9882D8D-F533-4F6F-DF8F-82B486A94D77}"/>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101227" y="1847325"/>
            <a:ext cx="6840000" cy="6840000"/>
            <a:chOff x="-159008" y="1091500"/>
            <a:chExt cx="9120000" cy="9120000"/>
          </a:xfrm>
        </p:grpSpPr>
        <p:pic>
          <p:nvPicPr>
            <p:cNvPr id="6" name="Picture 6"/>
            <p:cNvPicPr>
              <a:picLocks/>
            </p:cNvPicPr>
            <p:nvPr/>
          </p:nvPicPr>
          <p:blipFill>
            <a:blip r:embed="rId3">
              <a:extLst>
                <a:ext uri="{28A0092B-C50C-407E-A947-70E740481C1C}">
                  <a14:useLocalDpi xmlns:a14="http://schemas.microsoft.com/office/drawing/2010/main"/>
                </a:ext>
              </a:extLst>
            </a:blip>
            <a:srcRect/>
            <a:stretch>
              <a:fillRect/>
            </a:stretch>
          </p:blipFill>
          <p:spPr>
            <a:xfrm>
              <a:off x="-159008" y="1091500"/>
              <a:ext cx="9120000" cy="9120000"/>
            </a:xfrm>
            <a:prstGeom prst="ellipse">
              <a:avLst/>
            </a:prstGeom>
          </p:spPr>
        </p:pic>
      </p:grpSp>
      <p:sp>
        <p:nvSpPr>
          <p:cNvPr id="7" name="TextBox 7"/>
          <p:cNvSpPr txBox="1"/>
          <p:nvPr/>
        </p:nvSpPr>
        <p:spPr>
          <a:xfrm>
            <a:off x="1192358" y="4250344"/>
            <a:ext cx="9191783" cy="2033962"/>
          </a:xfrm>
          <a:prstGeom prst="rect">
            <a:avLst/>
          </a:prstGeom>
        </p:spPr>
        <p:txBody>
          <a:bodyPr lIns="0" tIns="0" rIns="0" bIns="0" rtlCol="0" anchor="t">
            <a:spAutoFit/>
          </a:bodyPr>
          <a:lstStyle/>
          <a:p>
            <a:pPr algn="ctr">
              <a:lnSpc>
                <a:spcPts val="7652"/>
              </a:lnSpc>
            </a:pPr>
            <a:r>
              <a:rPr lang="en-US" sz="8598">
                <a:solidFill>
                  <a:srgbClr val="C39950"/>
                </a:solidFill>
                <a:latin typeface="Dream Avenue"/>
              </a:rPr>
              <a:t>A LOVE BRAND / BOUTIQUE ? </a:t>
            </a:r>
          </a:p>
        </p:txBody>
      </p:sp>
      <p:sp>
        <p:nvSpPr>
          <p:cNvPr id="8" name="AutoShape 8"/>
          <p:cNvSpPr/>
          <p:nvPr/>
        </p:nvSpPr>
        <p:spPr>
          <a:xfrm>
            <a:off x="4142329" y="3757831"/>
            <a:ext cx="3291840" cy="0"/>
          </a:xfrm>
          <a:prstGeom prst="line">
            <a:avLst/>
          </a:prstGeom>
          <a:ln w="28575" cap="flat">
            <a:solidFill>
              <a:srgbClr val="C39950"/>
            </a:solidFill>
            <a:prstDash val="solid"/>
            <a:headEnd type="none" w="sm" len="sm"/>
            <a:tailEnd type="none" w="sm" len="sm"/>
          </a:ln>
        </p:spPr>
      </p:sp>
      <p:sp>
        <p:nvSpPr>
          <p:cNvPr id="9" name="AutoShape 9"/>
          <p:cNvSpPr/>
          <p:nvPr/>
        </p:nvSpPr>
        <p:spPr>
          <a:xfrm>
            <a:off x="4142329" y="6270019"/>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1792715" y="7423266"/>
            <a:ext cx="7544497" cy="1108757"/>
          </a:xfrm>
          <a:prstGeom prst="rect">
            <a:avLst/>
          </a:prstGeom>
        </p:spPr>
        <p:txBody>
          <a:bodyPr lIns="0" tIns="0" rIns="0" bIns="0" rtlCol="0" anchor="t">
            <a:spAutoFit/>
          </a:bodyPr>
          <a:lstStyle/>
          <a:p>
            <a:pPr algn="ctr">
              <a:lnSpc>
                <a:spcPts val="8054"/>
              </a:lnSpc>
            </a:pPr>
            <a:r>
              <a:rPr lang="en-US" sz="9049">
                <a:solidFill>
                  <a:srgbClr val="AC5219"/>
                </a:solidFill>
                <a:latin typeface="BDScript"/>
              </a:rPr>
              <a:t>Understanding the inside...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10"/>
                                        </p:tgtEl>
                                      </p:cBhvr>
                                      <p:to x="80000" y="100000"/>
                                    </p:animScale>
                                    <p:anim by="(#ppt_w*0.10)" calcmode="lin" valueType="num">
                                      <p:cBhvr>
                                        <p:cTn id="11" dur="250" autoRev="1" fill="hold">
                                          <p:stCondLst>
                                            <p:cond delay="0"/>
                                          </p:stCondLst>
                                        </p:cTn>
                                        <p:tgtEl>
                                          <p:spTgt spid="10"/>
                                        </p:tgtEl>
                                        <p:attrNameLst>
                                          <p:attrName>ppt_x</p:attrName>
                                        </p:attrNameLst>
                                      </p:cBhvr>
                                    </p:anim>
                                    <p:anim by="(-#ppt_w*0.10)" calcmode="lin" valueType="num">
                                      <p:cBhvr>
                                        <p:cTn id="12" dur="250" autoRev="1" fill="hold">
                                          <p:stCondLst>
                                            <p:cond delay="0"/>
                                          </p:stCondLst>
                                        </p:cTn>
                                        <p:tgtEl>
                                          <p:spTgt spid="10"/>
                                        </p:tgtEl>
                                        <p:attrNameLst>
                                          <p:attrName>ppt_y</p:attrName>
                                        </p:attrNameLst>
                                      </p:cBhvr>
                                    </p:anim>
                                    <p:animRot by="-480000">
                                      <p:cBhvr>
                                        <p:cTn id="13" dur="2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Pantalla de video juego&#10;&#10;Descripción generada automáticamente con confianza media">
            <a:extLst>
              <a:ext uri="{FF2B5EF4-FFF2-40B4-BE49-F238E27FC236}">
                <a16:creationId xmlns:a16="http://schemas.microsoft.com/office/drawing/2014/main" id="{DA0351A2-F314-8018-195F-0CFEF0DFC73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4478052" y="3536278"/>
            <a:ext cx="3291840" cy="0"/>
          </a:xfrm>
          <a:prstGeom prst="line">
            <a:avLst/>
          </a:prstGeom>
          <a:ln w="28575" cap="flat">
            <a:solidFill>
              <a:srgbClr val="C39950"/>
            </a:solidFill>
            <a:prstDash val="solid"/>
            <a:headEnd type="none" w="sm" len="sm"/>
            <a:tailEnd type="none" w="sm" len="sm"/>
          </a:ln>
        </p:spPr>
      </p:sp>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439400" y="1105087"/>
            <a:ext cx="3305053" cy="3746549"/>
          </a:xfrm>
          <a:prstGeom prst="ellipse">
            <a:avLst/>
          </a:prstGeom>
        </p:spPr>
      </p:pic>
      <p:pic>
        <p:nvPicPr>
          <p:cNvPr id="7" name="Picture 7"/>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820400" y="5295900"/>
            <a:ext cx="2479902" cy="3749846"/>
          </a:xfrm>
          <a:prstGeom prst="rect">
            <a:avLst/>
          </a:prstGeom>
        </p:spPr>
      </p:pic>
      <p:pic>
        <p:nvPicPr>
          <p:cNvPr id="8" name="Picture 8"/>
          <p:cNvPicPr>
            <a:picLocks noChangeAspect="1"/>
          </p:cNvPicPr>
          <p:nvPr/>
        </p:nvPicPr>
        <p:blipFill rotWithShape="1">
          <a:blip r:embed="rId5" cstate="print">
            <a:extLst>
              <a:ext uri="{28A0092B-C50C-407E-A947-70E740481C1C}">
                <a14:useLocalDpi xmlns:a14="http://schemas.microsoft.com/office/drawing/2010/main"/>
              </a:ext>
            </a:extLst>
          </a:blip>
          <a:srcRect r="-232" b="-978"/>
          <a:stretch/>
        </p:blipFill>
        <p:spPr>
          <a:xfrm>
            <a:off x="14044086" y="5356929"/>
            <a:ext cx="3000677" cy="3748659"/>
          </a:xfrm>
          <a:prstGeom prst="ellipse">
            <a:avLst/>
          </a:prstGeom>
        </p:spPr>
      </p:pic>
      <p:pic>
        <p:nvPicPr>
          <p:cNvPr id="9" name="Picture 9"/>
          <p:cNvPicPr>
            <a:picLocks noChangeAspect="1"/>
          </p:cNvPicPr>
          <p:nvPr/>
        </p:nvPicPr>
        <p:blipFill rotWithShape="1">
          <a:blip r:embed="rId6" cstate="print">
            <a:extLst>
              <a:ext uri="{28A0092B-C50C-407E-A947-70E740481C1C}">
                <a14:useLocalDpi xmlns:a14="http://schemas.microsoft.com/office/drawing/2010/main"/>
              </a:ext>
            </a:extLst>
          </a:blip>
          <a:srcRect l="-1155" b="-989"/>
          <a:stretch/>
        </p:blipFill>
        <p:spPr>
          <a:xfrm>
            <a:off x="13948863" y="1396951"/>
            <a:ext cx="2961801" cy="3746549"/>
          </a:xfrm>
          <a:prstGeom prst="rect">
            <a:avLst/>
          </a:prstGeom>
        </p:spPr>
      </p:pic>
      <p:sp>
        <p:nvSpPr>
          <p:cNvPr id="10" name="TextBox 10"/>
          <p:cNvSpPr txBox="1"/>
          <p:nvPr/>
        </p:nvSpPr>
        <p:spPr>
          <a:xfrm>
            <a:off x="3102558" y="1523276"/>
            <a:ext cx="604282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LOVE</a:t>
            </a:r>
          </a:p>
          <a:p>
            <a:pPr algn="ctr">
              <a:lnSpc>
                <a:spcPts val="7609"/>
              </a:lnSpc>
            </a:pPr>
            <a:r>
              <a:rPr lang="en-US" sz="8549">
                <a:solidFill>
                  <a:srgbClr val="C39950"/>
                </a:solidFill>
                <a:latin typeface="Dream Avenue"/>
              </a:rPr>
              <a:t>BOUTIQUE?</a:t>
            </a:r>
          </a:p>
        </p:txBody>
      </p:sp>
      <p:sp>
        <p:nvSpPr>
          <p:cNvPr id="11" name="TextBox 11"/>
          <p:cNvSpPr txBox="1"/>
          <p:nvPr/>
        </p:nvSpPr>
        <p:spPr>
          <a:xfrm>
            <a:off x="1315817" y="4089032"/>
            <a:ext cx="7980583" cy="3198248"/>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The beautiful, colorful and changing decoration has captivated some of the flagship store customers on Avenue Montaigne. They have let it us know on their social networks using the brand’s hashtag and including the hashtag #</a:t>
            </a:r>
            <a:r>
              <a:rPr lang="en-US" sz="2500" dirty="0" err="1">
                <a:solidFill>
                  <a:srgbClr val="737373"/>
                </a:solidFill>
                <a:latin typeface="DM Sans"/>
              </a:rPr>
              <a:t>gucciavenuemontaigne</a:t>
            </a:r>
            <a:r>
              <a:rPr lang="en-US" sz="2500" dirty="0">
                <a:solidFill>
                  <a:srgbClr val="737373"/>
                </a:solidFill>
                <a:latin typeface="DM San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1 -0.07231 -0.55865 C -0.0375 -0.42408 2.08333E-6 -0.14383 2.08333E-6 3.82716E-6 " pathEditMode="relative" rAng="0" ptsTypes="AAAA">
                                      <p:cBhvr>
                                        <p:cTn id="6" dur="2000" fill="hold"/>
                                        <p:tgtEl>
                                          <p:spTgt spid="6"/>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 -0.07231 -0.55864 C -0.0375 -0.42407 -3.19444E-6 -0.14383 -3.19444E-6 -1.23457E-6 " pathEditMode="relative" rAng="0" ptsTypes="AAAA">
                                      <p:cBhvr>
                                        <p:cTn id="8" dur="2000" fill="hold"/>
                                        <p:tgtEl>
                                          <p:spTgt spid="9"/>
                                        </p:tgtEl>
                                        <p:attrNameLst>
                                          <p:attrName>ppt_x</p:attrName>
                                          <p:attrName>ppt_y</p:attrName>
                                        </p:attrNameLst>
                                      </p:cBhvr>
                                      <p:rCtr x="45998" y="42963"/>
                                    </p:animMotion>
                                  </p:childTnLst>
                                </p:cTn>
                              </p:par>
                              <p:par>
                                <p:cTn id="9" presetID="50" presetClass="path" presetSubtype="0" accel="50000" decel="50000" fill="hold" nodeType="withEffect">
                                  <p:stCondLst>
                                    <p:cond delay="0"/>
                                  </p:stCondLst>
                                  <p:childTnLst>
                                    <p:animMotion origin="layout" path="M -0.91996 -0.85926 L -0.46085 -0.85926 C -0.25477 -0.85926 -0.13377 -0.73411 -0.07231 -0.55864 C -0.0375 -0.42408 -1.80556E-6 -0.14383 -1.80556E-6 2.09877E-6 " pathEditMode="relative" rAng="0" ptsTypes="AAAA">
                                      <p:cBhvr>
                                        <p:cTn id="10" dur="2000" fill="hold"/>
                                        <p:tgtEl>
                                          <p:spTgt spid="7"/>
                                        </p:tgtEl>
                                        <p:attrNameLst>
                                          <p:attrName>ppt_x</p:attrName>
                                          <p:attrName>ppt_y</p:attrName>
                                        </p:attrNameLst>
                                      </p:cBhvr>
                                      <p:rCtr x="45998" y="42963"/>
                                    </p:animMotion>
                                  </p:childTnLst>
                                </p:cTn>
                              </p:par>
                              <p:par>
                                <p:cTn id="11" presetID="50" presetClass="path" presetSubtype="0" accel="50000" decel="50000" fill="hold" nodeType="withEffect">
                                  <p:stCondLst>
                                    <p:cond delay="0"/>
                                  </p:stCondLst>
                                  <p:childTnLst>
                                    <p:animMotion origin="layout" path="M -0.91997 -0.85926 L -0.46085 -0.85926 C -0.25477 -0.85926 -0.13377 -0.7341 -0.07231 -0.55864 C -0.0375 -0.42407 0 -0.14383 0 -2.09877E-6 " pathEditMode="relative" rAng="0" ptsTypes="AAAA">
                                      <p:cBhvr>
                                        <p:cTn id="12" dur="2000" fill="hold"/>
                                        <p:tgtEl>
                                          <p:spTgt spid="8"/>
                                        </p:tgtEl>
                                        <p:attrNameLst>
                                          <p:attrName>ppt_x</p:attrName>
                                          <p:attrName>ppt_y</p:attrName>
                                        </p:attrNameLst>
                                      </p:cBhvr>
                                      <p:rCtr x="45998" y="42963"/>
                                    </p:animMotion>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F0F1E3CD-063F-8556-B9C5-6552E845DD7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3421773" y="3678206"/>
            <a:ext cx="3291840" cy="0"/>
          </a:xfrm>
          <a:prstGeom prst="line">
            <a:avLst/>
          </a:prstGeom>
          <a:ln w="28575" cap="flat">
            <a:solidFill>
              <a:srgbClr val="C39950"/>
            </a:solidFill>
            <a:prstDash val="solid"/>
            <a:headEnd type="none" w="sm" len="sm"/>
            <a:tailEnd type="none" w="sm" len="sm"/>
          </a:ln>
        </p:spPr>
      </p:sp>
      <p:sp>
        <p:nvSpPr>
          <p:cNvPr id="6" name="TextBox 6"/>
          <p:cNvSpPr txBox="1"/>
          <p:nvPr/>
        </p:nvSpPr>
        <p:spPr>
          <a:xfrm>
            <a:off x="1443669" y="3885409"/>
            <a:ext cx="8005131"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Gucci’s identity as a high fashion, luxury and class brand, as well as the presence in the eye of the consumer through </a:t>
            </a:r>
            <a:r>
              <a:rPr lang="en-US" sz="2500" b="1" dirty="0">
                <a:solidFill>
                  <a:srgbClr val="737373"/>
                </a:solidFill>
                <a:latin typeface="DM Sans"/>
              </a:rPr>
              <a:t>collaborations with other brands and big celebrities</a:t>
            </a:r>
            <a:r>
              <a:rPr lang="en-US" sz="2500" dirty="0">
                <a:solidFill>
                  <a:srgbClr val="737373"/>
                </a:solidFill>
                <a:latin typeface="DM Sans"/>
              </a:rPr>
              <a:t> have allowed them to gain a strong status and generate an </a:t>
            </a:r>
            <a:r>
              <a:rPr lang="en-US" sz="2500" b="1" dirty="0">
                <a:solidFill>
                  <a:srgbClr val="737373"/>
                </a:solidFill>
                <a:latin typeface="DM Sans"/>
              </a:rPr>
              <a:t>emotional-aspirational bond with his customers</a:t>
            </a:r>
            <a:r>
              <a:rPr lang="en-US" sz="2500" dirty="0">
                <a:solidFill>
                  <a:srgbClr val="737373"/>
                </a:solidFill>
                <a:latin typeface="DM Sans"/>
              </a:rPr>
              <a:t>. </a:t>
            </a:r>
          </a:p>
        </p:txBody>
      </p:sp>
      <p:sp>
        <p:nvSpPr>
          <p:cNvPr id="7" name="TextBox 7"/>
          <p:cNvSpPr txBox="1"/>
          <p:nvPr/>
        </p:nvSpPr>
        <p:spPr>
          <a:xfrm>
            <a:off x="2046279" y="1665204"/>
            <a:ext cx="604282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LOVE</a:t>
            </a:r>
          </a:p>
          <a:p>
            <a:pPr algn="ctr">
              <a:lnSpc>
                <a:spcPts val="7609"/>
              </a:lnSpc>
            </a:pPr>
            <a:r>
              <a:rPr lang="en-US" sz="8549">
                <a:solidFill>
                  <a:srgbClr val="C39950"/>
                </a:solidFill>
                <a:latin typeface="Dream Avenue"/>
              </a:rPr>
              <a:t>BRAND?</a:t>
            </a:r>
          </a:p>
        </p:txBody>
      </p:sp>
      <p:grpSp>
        <p:nvGrpSpPr>
          <p:cNvPr id="8" name="Group 8"/>
          <p:cNvGrpSpPr/>
          <p:nvPr/>
        </p:nvGrpSpPr>
        <p:grpSpPr>
          <a:xfrm>
            <a:off x="9856812" y="1723500"/>
            <a:ext cx="6840000" cy="6840000"/>
            <a:chOff x="0" y="0"/>
            <a:chExt cx="9120000" cy="9125087"/>
          </a:xfrm>
        </p:grpSpPr>
        <p:pic>
          <p:nvPicPr>
            <p:cNvPr id="9" name="Picture 9"/>
            <p:cNvPicPr>
              <a:picLocks/>
            </p:cNvPicPr>
            <p:nvPr/>
          </p:nvPicPr>
          <p:blipFill rotWithShape="1">
            <a:blip r:embed="rId3" cstate="print">
              <a:extLst>
                <a:ext uri="{28A0092B-C50C-407E-A947-70E740481C1C}">
                  <a14:useLocalDpi xmlns:a14="http://schemas.microsoft.com/office/drawing/2010/main"/>
                </a:ext>
              </a:extLst>
            </a:blip>
            <a:srcRect l="-102"/>
            <a:stretch/>
          </p:blipFill>
          <p:spPr>
            <a:xfrm>
              <a:off x="0" y="0"/>
              <a:ext cx="9120000" cy="9125087"/>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 -0.55864 C -0.0375 -0.42407 -4.86111E-6 -0.14383 -4.86111E-6 0 " pathEditMode="relative" rAng="0" ptsTypes="AAAA">
                                      <p:cBhvr>
                                        <p:cTn id="6" dur="2000" fill="hold"/>
                                        <p:tgtEl>
                                          <p:spTgt spid="8"/>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Pantalla de video juego&#10;&#10;Descripción generada automáticamente con confianza media">
            <a:extLst>
              <a:ext uri="{FF2B5EF4-FFF2-40B4-BE49-F238E27FC236}">
                <a16:creationId xmlns:a16="http://schemas.microsoft.com/office/drawing/2014/main" id="{4DBDF7D9-3BF5-88D5-4D6C-F209BC48425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3421773" y="3678206"/>
            <a:ext cx="3291840" cy="0"/>
          </a:xfrm>
          <a:prstGeom prst="line">
            <a:avLst/>
          </a:prstGeom>
          <a:ln w="28575" cap="flat">
            <a:solidFill>
              <a:srgbClr val="C39950"/>
            </a:solidFill>
            <a:prstDash val="solid"/>
            <a:headEnd type="none" w="sm" len="sm"/>
            <a:tailEnd type="none" w="sm" len="sm"/>
          </a:ln>
        </p:spPr>
      </p:sp>
      <p:grpSp>
        <p:nvGrpSpPr>
          <p:cNvPr id="6" name="Group 6"/>
          <p:cNvGrpSpPr>
            <a:grpSpLocks noChangeAspect="1"/>
          </p:cNvGrpSpPr>
          <p:nvPr/>
        </p:nvGrpSpPr>
        <p:grpSpPr>
          <a:xfrm>
            <a:off x="11353901" y="1602715"/>
            <a:ext cx="3578951" cy="708157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extLst>
                  <a:ext uri="{28A0092B-C50C-407E-A947-70E740481C1C}">
                    <a14:useLocalDpi xmlns:a14="http://schemas.microsoft.com/office/drawing/2010/main"/>
                  </a:ext>
                </a:extLst>
              </a:blip>
              <a:stretch>
                <a:fillRect/>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723E"/>
            </a:solidFill>
          </p:spPr>
        </p:sp>
      </p:grpSp>
      <p:sp>
        <p:nvSpPr>
          <p:cNvPr id="16" name="TextBox 16"/>
          <p:cNvSpPr txBox="1"/>
          <p:nvPr/>
        </p:nvSpPr>
        <p:spPr>
          <a:xfrm>
            <a:off x="1443669" y="3893626"/>
            <a:ext cx="8005131" cy="254422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The brand seeks to </a:t>
            </a:r>
            <a:r>
              <a:rPr lang="en-US" sz="2500" b="1" dirty="0">
                <a:solidFill>
                  <a:srgbClr val="737373"/>
                </a:solidFill>
                <a:latin typeface="DM Sans"/>
              </a:rPr>
              <a:t>extend their link with its customers outside their stores and social networks </a:t>
            </a:r>
            <a:r>
              <a:rPr lang="en-US" sz="2500" dirty="0">
                <a:solidFill>
                  <a:srgbClr val="737373"/>
                </a:solidFill>
                <a:latin typeface="DM Sans"/>
              </a:rPr>
              <a:t>through its mobile application integrating podcasts and arcade games.</a:t>
            </a:r>
          </a:p>
        </p:txBody>
      </p:sp>
      <p:sp>
        <p:nvSpPr>
          <p:cNvPr id="17" name="TextBox 17"/>
          <p:cNvSpPr txBox="1"/>
          <p:nvPr/>
        </p:nvSpPr>
        <p:spPr>
          <a:xfrm>
            <a:off x="2046279" y="1665204"/>
            <a:ext cx="604282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LOVE</a:t>
            </a:r>
          </a:p>
          <a:p>
            <a:pPr algn="ctr">
              <a:lnSpc>
                <a:spcPts val="7609"/>
              </a:lnSpc>
            </a:pPr>
            <a:r>
              <a:rPr lang="en-US" sz="8549">
                <a:solidFill>
                  <a:srgbClr val="C39950"/>
                </a:solidFill>
                <a:latin typeface="Dream Avenue"/>
              </a:rPr>
              <a:t>BRAND?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6 -0.85926 C -0.25478 -0.85926 -0.13377 -0.7341 -0.07231 -0.55864 C -0.0375 -0.42407 4.72222E-6 -0.14383 4.72222E-6 0 " pathEditMode="relative" rAng="0" ptsTypes="AAAA">
                                      <p:cBhvr>
                                        <p:cTn id="6" dur="2000" fill="hold"/>
                                        <p:tgtEl>
                                          <p:spTgt spid="6"/>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1000"/>
                                        <p:tgtEl>
                                          <p:spTgt spid="16"/>
                                        </p:tgtEl>
                                      </p:cBhvr>
                                    </p:animEffect>
                                    <p:anim calcmode="lin" valueType="num">
                                      <p:cBhvr>
                                        <p:cTn id="10" dur="1000" fill="hold"/>
                                        <p:tgtEl>
                                          <p:spTgt spid="16"/>
                                        </p:tgtEl>
                                        <p:attrNameLst>
                                          <p:attrName>ppt_x</p:attrName>
                                        </p:attrNameLst>
                                      </p:cBhvr>
                                      <p:tavLst>
                                        <p:tav tm="0">
                                          <p:val>
                                            <p:strVal val="#ppt_x"/>
                                          </p:val>
                                        </p:tav>
                                        <p:tav tm="100000">
                                          <p:val>
                                            <p:strVal val="#ppt_x"/>
                                          </p:val>
                                        </p:tav>
                                      </p:tavLst>
                                    </p:anim>
                                    <p:anim calcmode="lin" valueType="num">
                                      <p:cBhvr>
                                        <p:cTn id="1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Pantalla de video juego&#10;&#10;Descripción generada automáticamente con confianza media">
            <a:extLst>
              <a:ext uri="{FF2B5EF4-FFF2-40B4-BE49-F238E27FC236}">
                <a16:creationId xmlns:a16="http://schemas.microsoft.com/office/drawing/2014/main" id="{EA6C1769-1559-01A4-C489-1A8020B45C6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sp>
        <p:nvSpPr>
          <p:cNvPr id="5" name="AutoShape 5"/>
          <p:cNvSpPr/>
          <p:nvPr/>
        </p:nvSpPr>
        <p:spPr>
          <a:xfrm>
            <a:off x="3421773" y="3678206"/>
            <a:ext cx="3291840" cy="0"/>
          </a:xfrm>
          <a:prstGeom prst="line">
            <a:avLst/>
          </a:prstGeom>
          <a:ln w="28575" cap="flat">
            <a:solidFill>
              <a:srgbClr val="C39950"/>
            </a:solidFill>
            <a:prstDash val="solid"/>
            <a:headEnd type="none" w="sm" len="sm"/>
            <a:tailEnd type="none" w="sm" len="sm"/>
          </a:ln>
        </p:spPr>
      </p:sp>
      <p:grpSp>
        <p:nvGrpSpPr>
          <p:cNvPr id="6" name="Group 6"/>
          <p:cNvGrpSpPr/>
          <p:nvPr/>
        </p:nvGrpSpPr>
        <p:grpSpPr>
          <a:xfrm>
            <a:off x="9929168" y="1723500"/>
            <a:ext cx="6840000" cy="6840000"/>
            <a:chOff x="0" y="0"/>
            <a:chExt cx="9120000" cy="9120001"/>
          </a:xfrm>
        </p:grpSpPr>
        <p:pic>
          <p:nvPicPr>
            <p:cNvPr id="7" name="Picture 7"/>
            <p:cNvPicPr>
              <a:picLocks/>
            </p:cNvPicPr>
            <p:nvPr/>
          </p:nvPicPr>
          <p:blipFill>
            <a:blip r:embed="rId3">
              <a:extLst>
                <a:ext uri="{28A0092B-C50C-407E-A947-70E740481C1C}">
                  <a14:useLocalDpi xmlns:a14="http://schemas.microsoft.com/office/drawing/2010/main"/>
                </a:ext>
              </a:extLst>
            </a:blip>
            <a:srcRect/>
            <a:stretch>
              <a:fillRect/>
            </a:stretch>
          </p:blipFill>
          <p:spPr>
            <a:xfrm>
              <a:off x="0" y="0"/>
              <a:ext cx="9120000" cy="9120001"/>
            </a:xfrm>
            <a:prstGeom prst="ellipse">
              <a:avLst/>
            </a:prstGeom>
          </p:spPr>
        </p:pic>
      </p:grpSp>
      <p:sp>
        <p:nvSpPr>
          <p:cNvPr id="8" name="TextBox 8"/>
          <p:cNvSpPr txBox="1"/>
          <p:nvPr/>
        </p:nvSpPr>
        <p:spPr>
          <a:xfrm>
            <a:off x="1481250" y="3885409"/>
            <a:ext cx="7957785" cy="3852273"/>
          </a:xfrm>
          <a:prstGeom prst="rect">
            <a:avLst/>
          </a:prstGeom>
        </p:spPr>
        <p:txBody>
          <a:bodyPr wrap="square" lIns="0" tIns="0" rIns="0" bIns="0" rtlCol="0" anchor="t">
            <a:spAutoFit/>
          </a:bodyPr>
          <a:lstStyle/>
          <a:p>
            <a:pPr algn="just">
              <a:lnSpc>
                <a:spcPts val="5051"/>
              </a:lnSpc>
            </a:pPr>
            <a:r>
              <a:rPr lang="en-US" sz="2500" dirty="0">
                <a:solidFill>
                  <a:srgbClr val="737373"/>
                </a:solidFill>
                <a:latin typeface="DM Sans"/>
              </a:rPr>
              <a:t>The design of the shop creates a pleasant and emotional atmosphere, though personally I would not consider myself an ambassador of the shop. To conclude, </a:t>
            </a:r>
            <a:r>
              <a:rPr lang="en-US" sz="2500" b="1" dirty="0">
                <a:solidFill>
                  <a:srgbClr val="737373"/>
                </a:solidFill>
                <a:latin typeface="DM Sans"/>
              </a:rPr>
              <a:t>I suggest integrating</a:t>
            </a:r>
            <a:r>
              <a:rPr lang="en-US" sz="2500" dirty="0">
                <a:solidFill>
                  <a:srgbClr val="737373"/>
                </a:solidFill>
                <a:latin typeface="DM Sans"/>
              </a:rPr>
              <a:t> </a:t>
            </a:r>
            <a:r>
              <a:rPr lang="en-US" sz="2500" b="1" dirty="0">
                <a:solidFill>
                  <a:srgbClr val="737373"/>
                </a:solidFill>
                <a:latin typeface="DM Sans"/>
              </a:rPr>
              <a:t>more appealing and innovative experiential merchandising tools could be integrated</a:t>
            </a:r>
            <a:r>
              <a:rPr lang="en-US" sz="2500" dirty="0">
                <a:solidFill>
                  <a:srgbClr val="737373"/>
                </a:solidFill>
                <a:latin typeface="DM Sans"/>
              </a:rPr>
              <a:t>.</a:t>
            </a:r>
          </a:p>
        </p:txBody>
      </p:sp>
      <p:sp>
        <p:nvSpPr>
          <p:cNvPr id="9" name="TextBox 9"/>
          <p:cNvSpPr txBox="1"/>
          <p:nvPr/>
        </p:nvSpPr>
        <p:spPr>
          <a:xfrm>
            <a:off x="1518832" y="1665204"/>
            <a:ext cx="7097721" cy="2013002"/>
          </a:xfrm>
          <a:prstGeom prst="rect">
            <a:avLst/>
          </a:prstGeom>
        </p:spPr>
        <p:txBody>
          <a:bodyPr lIns="0" tIns="0" rIns="0" bIns="0" rtlCol="0" anchor="t">
            <a:spAutoFit/>
          </a:bodyPr>
          <a:lstStyle/>
          <a:p>
            <a:pPr algn="ctr">
              <a:lnSpc>
                <a:spcPts val="7609"/>
              </a:lnSpc>
            </a:pPr>
            <a:r>
              <a:rPr lang="en-US" sz="8549" dirty="0">
                <a:solidFill>
                  <a:srgbClr val="C39950"/>
                </a:solidFill>
                <a:latin typeface="Dream Avenue"/>
              </a:rPr>
              <a:t>GUCCI</a:t>
            </a:r>
          </a:p>
          <a:p>
            <a:pPr algn="ctr">
              <a:lnSpc>
                <a:spcPts val="7609"/>
              </a:lnSpc>
            </a:pPr>
            <a:r>
              <a:rPr lang="en-US" sz="8549" dirty="0">
                <a:solidFill>
                  <a:srgbClr val="C39950"/>
                </a:solidFill>
                <a:latin typeface="Dream Avenue"/>
              </a:rPr>
              <a:t>AMBASSADOR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2.08333E-6 -0.14383 2.08333E-6 0 " pathEditMode="relative" rAng="0" ptsTypes="AAAA">
                                      <p:cBhvr>
                                        <p:cTn id="6" dur="2000" fill="hold"/>
                                        <p:tgtEl>
                                          <p:spTgt spid="6"/>
                                        </p:tgtEl>
                                        <p:attrNameLst>
                                          <p:attrName>ppt_x</p:attrName>
                                          <p:attrName>ppt_y</p:attrName>
                                        </p:attrNameLst>
                                      </p:cBhvr>
                                      <p:rCtr x="45998" y="42963"/>
                                    </p:animMotion>
                                  </p:childTnLst>
                                </p:cTn>
                              </p:par>
                              <p:par>
                                <p:cTn id="7" presetID="42"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AE5D16D-06E3-1AFA-B2DA-9237D653E272}"/>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9845226" y="1723500"/>
            <a:ext cx="6840000" cy="6840000"/>
            <a:chOff x="0" y="0"/>
            <a:chExt cx="9385089" cy="10972800"/>
          </a:xfrm>
        </p:grpSpPr>
        <p:pic>
          <p:nvPicPr>
            <p:cNvPr id="6"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385089" cy="10972800"/>
            </a:xfrm>
            <a:prstGeom prst="ellipse">
              <a:avLst/>
            </a:prstGeom>
          </p:spPr>
        </p:pic>
      </p:grpSp>
      <p:sp>
        <p:nvSpPr>
          <p:cNvPr id="7" name="TextBox 7"/>
          <p:cNvSpPr txBox="1"/>
          <p:nvPr/>
        </p:nvSpPr>
        <p:spPr>
          <a:xfrm>
            <a:off x="1905534" y="3897630"/>
            <a:ext cx="7365618" cy="2834640"/>
          </a:xfrm>
          <a:prstGeom prst="rect">
            <a:avLst/>
          </a:prstGeom>
        </p:spPr>
        <p:txBody>
          <a:bodyPr lIns="0" tIns="0" rIns="0" bIns="0" rtlCol="0" anchor="t">
            <a:spAutoFit/>
          </a:bodyPr>
          <a:lstStyle/>
          <a:p>
            <a:pPr algn="ctr">
              <a:lnSpc>
                <a:spcPts val="10680"/>
              </a:lnSpc>
            </a:pPr>
            <a:r>
              <a:rPr lang="en-US" sz="12000" dirty="0">
                <a:solidFill>
                  <a:srgbClr val="C39950"/>
                </a:solidFill>
                <a:latin typeface="Dream Avenue"/>
              </a:rPr>
              <a:t>STORE CONCEPT</a:t>
            </a:r>
          </a:p>
        </p:txBody>
      </p:sp>
      <p:sp>
        <p:nvSpPr>
          <p:cNvPr id="8" name="AutoShape 8"/>
          <p:cNvSpPr/>
          <p:nvPr/>
        </p:nvSpPr>
        <p:spPr>
          <a:xfrm>
            <a:off x="3942423" y="3227892"/>
            <a:ext cx="3291840" cy="0"/>
          </a:xfrm>
          <a:prstGeom prst="line">
            <a:avLst/>
          </a:prstGeom>
          <a:ln w="28575" cap="flat">
            <a:solidFill>
              <a:srgbClr val="C39950"/>
            </a:solidFill>
            <a:prstDash val="solid"/>
            <a:headEnd type="none" w="sm" len="sm"/>
            <a:tailEnd type="none" w="sm" len="sm"/>
          </a:ln>
        </p:spPr>
      </p:sp>
      <p:sp>
        <p:nvSpPr>
          <p:cNvPr id="9" name="AutoShape 9"/>
          <p:cNvSpPr/>
          <p:nvPr/>
        </p:nvSpPr>
        <p:spPr>
          <a:xfrm>
            <a:off x="3942423" y="6732270"/>
            <a:ext cx="3291840" cy="0"/>
          </a:xfrm>
          <a:prstGeom prst="line">
            <a:avLst/>
          </a:prstGeom>
          <a:ln w="28575" cap="flat">
            <a:solidFill>
              <a:srgbClr val="C39950"/>
            </a:solidFill>
            <a:prstDash val="solid"/>
            <a:headEnd type="none" w="sm" len="sm"/>
            <a:tailEnd type="none" w="sm" len="sm"/>
          </a:ln>
        </p:spPr>
      </p:sp>
      <p:sp>
        <p:nvSpPr>
          <p:cNvPr id="10" name="TextBox 10"/>
          <p:cNvSpPr txBox="1"/>
          <p:nvPr/>
        </p:nvSpPr>
        <p:spPr>
          <a:xfrm>
            <a:off x="1816095" y="7490025"/>
            <a:ext cx="7544497" cy="1108757"/>
          </a:xfrm>
          <a:prstGeom prst="rect">
            <a:avLst/>
          </a:prstGeom>
        </p:spPr>
        <p:txBody>
          <a:bodyPr lIns="0" tIns="0" rIns="0" bIns="0" rtlCol="0" anchor="t">
            <a:spAutoFit/>
          </a:bodyPr>
          <a:lstStyle/>
          <a:p>
            <a:pPr algn="ctr">
              <a:lnSpc>
                <a:spcPts val="8054"/>
              </a:lnSpc>
            </a:pPr>
            <a:r>
              <a:rPr lang="en-US" sz="9049" dirty="0">
                <a:solidFill>
                  <a:srgbClr val="AC5219"/>
                </a:solidFill>
                <a:latin typeface="BDScript"/>
              </a:rPr>
              <a:t>Color and elegance...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2.77778E-6 -0.14383 2.77778E-6 0 " pathEditMode="relative" rAng="0" ptsTypes="AAAA">
                                      <p:cBhvr>
                                        <p:cTn id="6" dur="2000" fill="hold"/>
                                        <p:tgtEl>
                                          <p:spTgt spid="5"/>
                                        </p:tgtEl>
                                        <p:attrNameLst>
                                          <p:attrName>ppt_x</p:attrName>
                                          <p:attrName>ppt_y</p:attrName>
                                        </p:attrNameLst>
                                      </p:cBhvr>
                                      <p:rCtr x="45998" y="42963"/>
                                    </p:animMotion>
                                  </p:childTnLst>
                                </p:cTn>
                              </p:par>
                              <p:par>
                                <p:cTn id="7" presetID="10" presetClass="emph" presetSubtype="0" fill="hold" grpId="0" nodeType="withEffect">
                                  <p:stCondLst>
                                    <p:cond delay="0"/>
                                  </p:stCondLst>
                                  <p:childTnLst>
                                    <p:anim calcmode="discrete" valueType="str">
                                      <p:cBhvr override="childStyle">
                                        <p:cTn id="8" dur="1000" fill="hold"/>
                                        <p:tgtEl>
                                          <p:spTgt spid="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9" presetID="36" presetClass="emph" presetSubtype="0" fill="hold" grpId="0" nodeType="withEffect">
                                  <p:stCondLst>
                                    <p:cond delay="0"/>
                                  </p:stCondLst>
                                  <p:iterate type="lt">
                                    <p:tmPct val="10000"/>
                                  </p:iterate>
                                  <p:childTnLst>
                                    <p:animScale>
                                      <p:cBhvr>
                                        <p:cTn id="10" dur="250" autoRev="1" fill="hold">
                                          <p:stCondLst>
                                            <p:cond delay="0"/>
                                          </p:stCondLst>
                                        </p:cTn>
                                        <p:tgtEl>
                                          <p:spTgt spid="10"/>
                                        </p:tgtEl>
                                      </p:cBhvr>
                                      <p:to x="80000" y="100000"/>
                                    </p:animScale>
                                    <p:anim by="(#ppt_w*0.10)" calcmode="lin" valueType="num">
                                      <p:cBhvr>
                                        <p:cTn id="11" dur="250" autoRev="1" fill="hold">
                                          <p:stCondLst>
                                            <p:cond delay="0"/>
                                          </p:stCondLst>
                                        </p:cTn>
                                        <p:tgtEl>
                                          <p:spTgt spid="10"/>
                                        </p:tgtEl>
                                        <p:attrNameLst>
                                          <p:attrName>ppt_x</p:attrName>
                                        </p:attrNameLst>
                                      </p:cBhvr>
                                    </p:anim>
                                    <p:anim by="(-#ppt_w*0.10)" calcmode="lin" valueType="num">
                                      <p:cBhvr>
                                        <p:cTn id="12" dur="250" autoRev="1" fill="hold">
                                          <p:stCondLst>
                                            <p:cond delay="0"/>
                                          </p:stCondLst>
                                        </p:cTn>
                                        <p:tgtEl>
                                          <p:spTgt spid="10"/>
                                        </p:tgtEl>
                                        <p:attrNameLst>
                                          <p:attrName>ppt_y</p:attrName>
                                        </p:attrNameLst>
                                      </p:cBhvr>
                                    </p:anim>
                                    <p:animRot by="-480000">
                                      <p:cBhvr>
                                        <p:cTn id="13" dur="2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9928656" y="1723500"/>
            <a:ext cx="6840000" cy="6840000"/>
            <a:chOff x="-799068" y="926400"/>
            <a:chExt cx="9120001" cy="9120000"/>
          </a:xfrm>
        </p:grpSpPr>
        <p:pic>
          <p:nvPicPr>
            <p:cNvPr id="6" name="Picture 6"/>
            <p:cNvPicPr>
              <a:picLocks/>
            </p:cNvPicPr>
            <p:nvPr/>
          </p:nvPicPr>
          <p:blipFill rotWithShape="1">
            <a:blip r:embed="rId3"/>
            <a:srcRect t="10016" b="2670"/>
            <a:stretch/>
          </p:blipFill>
          <p:spPr>
            <a:xfrm>
              <a:off x="-799068" y="926400"/>
              <a:ext cx="9120001" cy="9120000"/>
            </a:xfrm>
            <a:prstGeom prst="ellipse">
              <a:avLst/>
            </a:prstGeom>
          </p:spPr>
        </p:pic>
      </p:grpSp>
      <p:grpSp>
        <p:nvGrpSpPr>
          <p:cNvPr id="7" name="Group 7"/>
          <p:cNvGrpSpPr/>
          <p:nvPr/>
        </p:nvGrpSpPr>
        <p:grpSpPr>
          <a:xfrm>
            <a:off x="3411257" y="7094275"/>
            <a:ext cx="4354173" cy="477045"/>
            <a:chOff x="0" y="0"/>
            <a:chExt cx="1391014" cy="152400"/>
          </a:xfrm>
        </p:grpSpPr>
        <p:sp>
          <p:nvSpPr>
            <p:cNvPr id="8" name="Freeform 8"/>
            <p:cNvSpPr/>
            <p:nvPr/>
          </p:nvSpPr>
          <p:spPr>
            <a:xfrm>
              <a:off x="0" y="0"/>
              <a:ext cx="1391014" cy="152400"/>
            </a:xfrm>
            <a:custGeom>
              <a:avLst/>
              <a:gdLst/>
              <a:ahLst/>
              <a:cxnLst/>
              <a:rect l="l" t="t" r="r" b="b"/>
              <a:pathLst>
                <a:path w="1391014" h="152400">
                  <a:moveTo>
                    <a:pt x="0" y="0"/>
                  </a:moveTo>
                  <a:lnTo>
                    <a:pt x="1391014" y="0"/>
                  </a:lnTo>
                  <a:lnTo>
                    <a:pt x="1391014" y="152400"/>
                  </a:lnTo>
                  <a:lnTo>
                    <a:pt x="0" y="152400"/>
                  </a:lnTo>
                  <a:close/>
                </a:path>
              </a:pathLst>
            </a:custGeom>
            <a:solidFill>
              <a:srgbClr val="C39950"/>
            </a:solidFill>
          </p:spPr>
          <p:txBody>
            <a:bodyPr/>
            <a:lstStyle/>
            <a:p>
              <a:endParaRPr/>
            </a:p>
          </p:txBody>
        </p:sp>
      </p:grpSp>
      <p:sp>
        <p:nvSpPr>
          <p:cNvPr id="9" name="TextBox 9"/>
          <p:cNvSpPr txBox="1"/>
          <p:nvPr/>
        </p:nvSpPr>
        <p:spPr>
          <a:xfrm>
            <a:off x="2817341" y="3116478"/>
            <a:ext cx="5542005" cy="1482090"/>
          </a:xfrm>
          <a:prstGeom prst="rect">
            <a:avLst/>
          </a:prstGeom>
        </p:spPr>
        <p:txBody>
          <a:bodyPr lIns="0" tIns="0" rIns="0" bIns="0" rtlCol="0" anchor="t">
            <a:spAutoFit/>
          </a:bodyPr>
          <a:lstStyle/>
          <a:p>
            <a:pPr algn="ctr">
              <a:lnSpc>
                <a:spcPts val="10680"/>
              </a:lnSpc>
            </a:pPr>
            <a:r>
              <a:rPr lang="en-US" sz="12000">
                <a:solidFill>
                  <a:srgbClr val="C39950"/>
                </a:solidFill>
                <a:latin typeface="Dream Avenue"/>
              </a:rPr>
              <a:t>GUCCI</a:t>
            </a:r>
          </a:p>
        </p:txBody>
      </p:sp>
      <p:sp>
        <p:nvSpPr>
          <p:cNvPr id="10" name="TextBox 10"/>
          <p:cNvSpPr txBox="1"/>
          <p:nvPr/>
        </p:nvSpPr>
        <p:spPr>
          <a:xfrm>
            <a:off x="2553119" y="4855743"/>
            <a:ext cx="6070448" cy="2127932"/>
          </a:xfrm>
          <a:prstGeom prst="rect">
            <a:avLst/>
          </a:prstGeom>
        </p:spPr>
        <p:txBody>
          <a:bodyPr lIns="0" tIns="0" rIns="0" bIns="0" rtlCol="0" anchor="t">
            <a:spAutoFit/>
          </a:bodyPr>
          <a:lstStyle/>
          <a:p>
            <a:pPr algn="ctr">
              <a:lnSpc>
                <a:spcPts val="8054"/>
              </a:lnSpc>
            </a:pPr>
            <a:r>
              <a:rPr lang="en-US" sz="9049">
                <a:solidFill>
                  <a:srgbClr val="C39950"/>
                </a:solidFill>
                <a:latin typeface="BDScript"/>
              </a:rPr>
              <a:t>IMAGINING A POP-UP STORE</a:t>
            </a:r>
          </a:p>
        </p:txBody>
      </p:sp>
      <p:sp>
        <p:nvSpPr>
          <p:cNvPr id="11" name="TextBox 11"/>
          <p:cNvSpPr txBox="1"/>
          <p:nvPr/>
        </p:nvSpPr>
        <p:spPr>
          <a:xfrm>
            <a:off x="3551429" y="7101810"/>
            <a:ext cx="4073829" cy="414350"/>
          </a:xfrm>
          <a:prstGeom prst="rect">
            <a:avLst/>
          </a:prstGeom>
        </p:spPr>
        <p:txBody>
          <a:bodyPr lIns="0" tIns="0" rIns="0" bIns="0" rtlCol="0" anchor="t">
            <a:spAutoFit/>
          </a:bodyPr>
          <a:lstStyle/>
          <a:p>
            <a:pPr algn="ctr">
              <a:lnSpc>
                <a:spcPts val="3411"/>
              </a:lnSpc>
            </a:pPr>
            <a:r>
              <a:rPr lang="en-US" sz="2437" spc="194" dirty="0" err="1">
                <a:solidFill>
                  <a:schemeClr val="bg1"/>
                </a:solidFill>
                <a:latin typeface="DM Sans"/>
              </a:rPr>
              <a:t>Josué</a:t>
            </a:r>
            <a:r>
              <a:rPr lang="en-US" sz="2437" spc="194" dirty="0">
                <a:solidFill>
                  <a:schemeClr val="bg1"/>
                </a:solidFill>
                <a:latin typeface="DM Sans"/>
              </a:rPr>
              <a:t> Gerardo </a:t>
            </a:r>
            <a:r>
              <a:rPr lang="en-US" sz="2437" spc="194" dirty="0" err="1">
                <a:solidFill>
                  <a:schemeClr val="bg1"/>
                </a:solidFill>
                <a:latin typeface="DM Sans"/>
              </a:rPr>
              <a:t>Zozoaga</a:t>
            </a:r>
            <a:endParaRPr lang="en-US" sz="2437" spc="194" dirty="0">
              <a:solidFill>
                <a:schemeClr val="bg1"/>
              </a:solidFill>
              <a:latin typeface="DM Sans"/>
            </a:endParaRPr>
          </a:p>
        </p:txBody>
      </p:sp>
      <p:sp>
        <p:nvSpPr>
          <p:cNvPr id="12" name="AutoShape 12"/>
          <p:cNvSpPr/>
          <p:nvPr/>
        </p:nvSpPr>
        <p:spPr>
          <a:xfrm>
            <a:off x="3942423" y="2566172"/>
            <a:ext cx="3291840" cy="0"/>
          </a:xfrm>
          <a:prstGeom prst="line">
            <a:avLst/>
          </a:prstGeom>
          <a:ln w="28575" cap="flat">
            <a:solidFill>
              <a:srgbClr val="C39950"/>
            </a:solidFill>
            <a:prstDash val="solid"/>
            <a:headEnd type="none" w="sm" len="sm"/>
            <a:tailEnd type="none" w="sm" len="sm"/>
          </a:ln>
        </p:spPr>
        <p:txBody>
          <a:bodyPr/>
          <a:lstStyle/>
          <a:p>
            <a:endParaRPr/>
          </a:p>
        </p:txBody>
      </p:sp>
      <p:sp>
        <p:nvSpPr>
          <p:cNvPr id="13" name="AutoShape 13"/>
          <p:cNvSpPr/>
          <p:nvPr/>
        </p:nvSpPr>
        <p:spPr>
          <a:xfrm>
            <a:off x="3942423" y="8025885"/>
            <a:ext cx="3291840" cy="0"/>
          </a:xfrm>
          <a:prstGeom prst="line">
            <a:avLst/>
          </a:prstGeom>
          <a:ln w="28575" cap="flat">
            <a:solidFill>
              <a:srgbClr val="C39950"/>
            </a:solidFill>
            <a:prstDash val="solid"/>
            <a:headEnd type="none" w="sm" len="sm"/>
            <a:tailEnd type="none" w="sm" len="sm"/>
          </a:ln>
        </p:spPr>
        <p:txBody>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10"/>
                                        </p:tgtEl>
                                      </p:cBhvr>
                                      <p:to x="80000" y="100000"/>
                                    </p:animScale>
                                    <p:anim by="(#ppt_w*0.10)" calcmode="lin" valueType="num">
                                      <p:cBhvr>
                                        <p:cTn id="7" dur="250" autoRev="1" fill="hold">
                                          <p:stCondLst>
                                            <p:cond delay="0"/>
                                          </p:stCondLst>
                                        </p:cTn>
                                        <p:tgtEl>
                                          <p:spTgt spid="10"/>
                                        </p:tgtEl>
                                        <p:attrNameLst>
                                          <p:attrName>ppt_x</p:attrName>
                                        </p:attrNameLst>
                                      </p:cBhvr>
                                    </p:anim>
                                    <p:anim by="(-#ppt_w*0.10)" calcmode="lin" valueType="num">
                                      <p:cBhvr>
                                        <p:cTn id="8" dur="250" autoRev="1" fill="hold">
                                          <p:stCondLst>
                                            <p:cond delay="0"/>
                                          </p:stCondLst>
                                        </p:cTn>
                                        <p:tgtEl>
                                          <p:spTgt spid="10"/>
                                        </p:tgtEl>
                                        <p:attrNameLst>
                                          <p:attrName>ppt_y</p:attrName>
                                        </p:attrNameLst>
                                      </p:cBhvr>
                                    </p:anim>
                                    <p:animRot by="-480000">
                                      <p:cBhvr>
                                        <p:cTn id="9" dur="250" autoRev="1" fill="hold">
                                          <p:stCondLst>
                                            <p:cond delay="0"/>
                                          </p:stCondLst>
                                        </p:cTn>
                                        <p:tgtEl>
                                          <p:spTgt spid="10"/>
                                        </p:tgtEl>
                                        <p:attrNameLst>
                                          <p:attrName>r</p:attrName>
                                        </p:attrNameLst>
                                      </p:cBhvr>
                                    </p:animRot>
                                  </p:childTnLst>
                                </p:cTn>
                              </p:par>
                              <p:par>
                                <p:cTn id="10" presetID="10" presetClass="emph" presetSubtype="0" fill="hold" grpId="0" nodeType="withEffect">
                                  <p:stCondLst>
                                    <p:cond delay="0"/>
                                  </p:stCondLst>
                                  <p:childTnLst>
                                    <p:anim calcmode="discrete" valueType="str">
                                      <p:cBhvr override="childStyle">
                                        <p:cTn id="11" dur="1000" fill="hold"/>
                                        <p:tgtEl>
                                          <p:spTgt spid="9"/>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2"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13" dur="2000" fill="hold"/>
                                        <p:tgtEl>
                                          <p:spTgt spid="5"/>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871F3D54-A770-4863-90F5-D3853E3FD7A2}"/>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14173200" y="1181100"/>
            <a:ext cx="2880000" cy="2880000"/>
            <a:chOff x="2290118" y="203200"/>
            <a:chExt cx="3840000" cy="3840000"/>
          </a:xfrm>
        </p:grpSpPr>
        <p:pic>
          <p:nvPicPr>
            <p:cNvPr id="6" name="Picture 6"/>
            <p:cNvPicPr>
              <a:picLocks/>
            </p:cNvPicPr>
            <p:nvPr/>
          </p:nvPicPr>
          <p:blipFill rotWithShape="1">
            <a:blip r:embed="rId3"/>
            <a:srcRect l="20305" t="33321" r="2562" b="9435"/>
            <a:stretch/>
          </p:blipFill>
          <p:spPr>
            <a:xfrm>
              <a:off x="2290118" y="203200"/>
              <a:ext cx="3840000" cy="3840000"/>
            </a:xfrm>
            <a:prstGeom prst="ellipse">
              <a:avLst/>
            </a:prstGeom>
          </p:spPr>
        </p:pic>
      </p:grpSp>
      <p:grpSp>
        <p:nvGrpSpPr>
          <p:cNvPr id="7" name="Group 7"/>
          <p:cNvGrpSpPr/>
          <p:nvPr/>
        </p:nvGrpSpPr>
        <p:grpSpPr>
          <a:xfrm>
            <a:off x="1219200" y="6195804"/>
            <a:ext cx="2880000" cy="2880000"/>
            <a:chOff x="254000" y="29028"/>
            <a:chExt cx="3840000" cy="3840000"/>
          </a:xfrm>
        </p:grpSpPr>
        <p:pic>
          <p:nvPicPr>
            <p:cNvPr id="8" name="Picture 8"/>
            <p:cNvPicPr>
              <a:picLocks/>
            </p:cNvPicPr>
            <p:nvPr/>
          </p:nvPicPr>
          <p:blipFill>
            <a:blip r:embed="rId4"/>
            <a:srcRect t="582" b="582"/>
            <a:stretch>
              <a:fillRect/>
            </a:stretch>
          </p:blipFill>
          <p:spPr>
            <a:xfrm>
              <a:off x="254000" y="29028"/>
              <a:ext cx="3840000" cy="3840000"/>
            </a:xfrm>
            <a:prstGeom prst="ellipse">
              <a:avLst/>
            </a:prstGeom>
          </p:spPr>
        </p:pic>
      </p:grpSp>
      <p:sp>
        <p:nvSpPr>
          <p:cNvPr id="9" name="TextBox 9"/>
          <p:cNvSpPr txBox="1"/>
          <p:nvPr/>
        </p:nvSpPr>
        <p:spPr>
          <a:xfrm>
            <a:off x="3006014" y="3339393"/>
            <a:ext cx="12275973" cy="2862963"/>
          </a:xfrm>
          <a:prstGeom prst="rect">
            <a:avLst/>
          </a:prstGeom>
        </p:spPr>
        <p:txBody>
          <a:bodyPr lIns="0" tIns="0" rIns="0" bIns="0" rtlCol="0" anchor="t">
            <a:spAutoFit/>
          </a:bodyPr>
          <a:lstStyle/>
          <a:p>
            <a:pPr algn="ctr">
              <a:lnSpc>
                <a:spcPts val="10680"/>
              </a:lnSpc>
            </a:pPr>
            <a:endParaRPr dirty="0"/>
          </a:p>
          <a:p>
            <a:pPr algn="ctr">
              <a:lnSpc>
                <a:spcPts val="10680"/>
              </a:lnSpc>
            </a:pPr>
            <a:r>
              <a:rPr lang="en-US" sz="12000" dirty="0">
                <a:solidFill>
                  <a:srgbClr val="C39950"/>
                </a:solidFill>
                <a:latin typeface="Dream Avenue"/>
              </a:rPr>
              <a:t>AT</a:t>
            </a:r>
            <a:r>
              <a:rPr lang="en-US" sz="12000" i="1" dirty="0">
                <a:solidFill>
                  <a:srgbClr val="C39950"/>
                </a:solidFill>
                <a:latin typeface="Dream Avenue"/>
              </a:rPr>
              <a:t>MOOD</a:t>
            </a:r>
            <a:r>
              <a:rPr lang="en-US" sz="12000" dirty="0">
                <a:solidFill>
                  <a:srgbClr val="C39950"/>
                </a:solidFill>
                <a:latin typeface="Dream Avenue"/>
              </a:rPr>
              <a:t>SPHERE</a:t>
            </a:r>
          </a:p>
        </p:txBody>
      </p:sp>
      <p:sp>
        <p:nvSpPr>
          <p:cNvPr id="10" name="AutoShape 10"/>
          <p:cNvSpPr/>
          <p:nvPr/>
        </p:nvSpPr>
        <p:spPr>
          <a:xfrm>
            <a:off x="7498080" y="6145458"/>
            <a:ext cx="3291840" cy="0"/>
          </a:xfrm>
          <a:prstGeom prst="line">
            <a:avLst/>
          </a:prstGeom>
          <a:ln w="28575" cap="flat">
            <a:solidFill>
              <a:srgbClr val="C39950"/>
            </a:solidFill>
            <a:prstDash val="solid"/>
            <a:headEnd type="none" w="sm" len="sm"/>
            <a:tailEnd type="none" w="sm" len="sm"/>
          </a:ln>
        </p:spPr>
        <p:txBody>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8" dur="2000" fill="hold"/>
                                        <p:tgtEl>
                                          <p:spTgt spid="7"/>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9847800" y="1723500"/>
            <a:ext cx="6840000" cy="6840000"/>
            <a:chOff x="409776" y="-789351"/>
            <a:chExt cx="9120000" cy="9120000"/>
          </a:xfrm>
        </p:grpSpPr>
        <p:pic>
          <p:nvPicPr>
            <p:cNvPr id="6" name="Picture 6"/>
            <p:cNvPicPr>
              <a:picLocks/>
            </p:cNvPicPr>
            <p:nvPr/>
          </p:nvPicPr>
          <p:blipFill>
            <a:blip r:embed="rId3"/>
            <a:srcRect l="11382" r="14546"/>
            <a:stretch>
              <a:fillRect/>
            </a:stretch>
          </p:blipFill>
          <p:spPr>
            <a:xfrm>
              <a:off x="409776" y="-789351"/>
              <a:ext cx="9120000" cy="9120000"/>
            </a:xfrm>
            <a:prstGeom prst="ellipse">
              <a:avLst/>
            </a:prstGeom>
          </p:spPr>
        </p:pic>
      </p:grpSp>
      <p:sp>
        <p:nvSpPr>
          <p:cNvPr id="7" name="TextBox 7"/>
          <p:cNvSpPr txBox="1"/>
          <p:nvPr/>
        </p:nvSpPr>
        <p:spPr>
          <a:xfrm>
            <a:off x="2151785" y="1913850"/>
            <a:ext cx="6258789"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Gucci-sphere</a:t>
            </a:r>
          </a:p>
        </p:txBody>
      </p:sp>
      <p:sp>
        <p:nvSpPr>
          <p:cNvPr id="8" name="TextBox 8"/>
          <p:cNvSpPr txBox="1"/>
          <p:nvPr/>
        </p:nvSpPr>
        <p:spPr>
          <a:xfrm>
            <a:off x="1600200" y="3271466"/>
            <a:ext cx="7361959" cy="5471754"/>
          </a:xfrm>
          <a:prstGeom prst="rect">
            <a:avLst/>
          </a:prstGeom>
        </p:spPr>
        <p:txBody>
          <a:bodyPr lIns="0" tIns="0" rIns="0" bIns="0" rtlCol="0" anchor="t">
            <a:spAutoFit/>
          </a:bodyPr>
          <a:lstStyle/>
          <a:p>
            <a:pPr algn="just">
              <a:lnSpc>
                <a:spcPts val="4264"/>
              </a:lnSpc>
            </a:pPr>
            <a:r>
              <a:rPr lang="en-US" sz="2500" dirty="0">
                <a:solidFill>
                  <a:srgbClr val="737373"/>
                </a:solidFill>
                <a:latin typeface="DM Sans"/>
              </a:rPr>
              <a:t>The atmosphere that Gucci maintains is </a:t>
            </a:r>
            <a:r>
              <a:rPr lang="en-US" sz="2500" dirty="0">
                <a:solidFill>
                  <a:srgbClr val="737373"/>
                </a:solidFill>
                <a:latin typeface="DM Sans Bold"/>
              </a:rPr>
              <a:t>colorful</a:t>
            </a:r>
            <a:r>
              <a:rPr lang="en-US" sz="2500" dirty="0">
                <a:solidFill>
                  <a:srgbClr val="737373"/>
                </a:solidFill>
                <a:latin typeface="DM Sans"/>
              </a:rPr>
              <a:t> but </a:t>
            </a:r>
            <a:r>
              <a:rPr lang="en-US" sz="2500" dirty="0">
                <a:solidFill>
                  <a:srgbClr val="737373"/>
                </a:solidFill>
                <a:latin typeface="DM Sans Bold"/>
              </a:rPr>
              <a:t>elegant</a:t>
            </a:r>
            <a:r>
              <a:rPr lang="en-US" sz="2500" dirty="0">
                <a:solidFill>
                  <a:srgbClr val="737373"/>
                </a:solidFill>
                <a:latin typeface="DM Sans"/>
              </a:rPr>
              <a:t>, maintaining an </a:t>
            </a:r>
            <a:r>
              <a:rPr lang="en-US" sz="2500" dirty="0">
                <a:solidFill>
                  <a:srgbClr val="737373"/>
                </a:solidFill>
                <a:latin typeface="DM Sans Bold"/>
              </a:rPr>
              <a:t>eccentric</a:t>
            </a:r>
            <a:r>
              <a:rPr lang="en-US" sz="2500" dirty="0">
                <a:solidFill>
                  <a:srgbClr val="737373"/>
                </a:solidFill>
                <a:latin typeface="DM Sans"/>
              </a:rPr>
              <a:t> personality with traces of elegance. They use models and mannequins dressed in a </a:t>
            </a:r>
            <a:r>
              <a:rPr lang="en-US" sz="2500" dirty="0">
                <a:solidFill>
                  <a:srgbClr val="737373"/>
                </a:solidFill>
                <a:latin typeface="DM Sans Bold"/>
              </a:rPr>
              <a:t>stylish</a:t>
            </a:r>
            <a:r>
              <a:rPr lang="en-US" sz="2500" dirty="0">
                <a:solidFill>
                  <a:srgbClr val="737373"/>
                </a:solidFill>
                <a:latin typeface="DM Sans"/>
              </a:rPr>
              <a:t> and elegant way with several elements on them (contrary to a minimalistic appearance), but transmitting a </a:t>
            </a:r>
            <a:r>
              <a:rPr lang="en-US" sz="2500" dirty="0">
                <a:solidFill>
                  <a:srgbClr val="737373"/>
                </a:solidFill>
                <a:latin typeface="DM Sans Bold"/>
              </a:rPr>
              <a:t>laid-back</a:t>
            </a:r>
            <a:r>
              <a:rPr lang="en-US" sz="2500" dirty="0">
                <a:solidFill>
                  <a:srgbClr val="737373"/>
                </a:solidFill>
                <a:latin typeface="DM Sans"/>
              </a:rPr>
              <a:t> image, </a:t>
            </a:r>
            <a:r>
              <a:rPr lang="en-US" sz="2500" dirty="0">
                <a:solidFill>
                  <a:srgbClr val="737373"/>
                </a:solidFill>
                <a:latin typeface="DM Sans Bold"/>
              </a:rPr>
              <a:t>creative</a:t>
            </a:r>
            <a:r>
              <a:rPr lang="en-US" sz="2500" dirty="0">
                <a:solidFill>
                  <a:srgbClr val="737373"/>
                </a:solidFill>
                <a:latin typeface="DM Sans"/>
              </a:rPr>
              <a:t> and colorful at the same time. This makes Gucci a brand with </a:t>
            </a:r>
            <a:r>
              <a:rPr lang="en-US" sz="2500" dirty="0">
                <a:solidFill>
                  <a:srgbClr val="737373"/>
                </a:solidFill>
                <a:latin typeface="DM Sans Bold"/>
              </a:rPr>
              <a:t>unusual</a:t>
            </a:r>
            <a:r>
              <a:rPr lang="en-US" sz="2500" dirty="0">
                <a:solidFill>
                  <a:srgbClr val="737373"/>
                </a:solidFill>
                <a:latin typeface="DM Sans"/>
              </a:rPr>
              <a:t> characteristics and looking to be perceived as such.</a:t>
            </a:r>
          </a:p>
        </p:txBody>
      </p:sp>
      <p:sp>
        <p:nvSpPr>
          <p:cNvPr id="9" name="AutoShape 9"/>
          <p:cNvSpPr/>
          <p:nvPr/>
        </p:nvSpPr>
        <p:spPr>
          <a:xfrm>
            <a:off x="3618827" y="2964827"/>
            <a:ext cx="3291840" cy="0"/>
          </a:xfrm>
          <a:prstGeom prst="line">
            <a:avLst/>
          </a:prstGeom>
          <a:ln w="28575" cap="flat">
            <a:solidFill>
              <a:srgbClr val="C39950"/>
            </a:solidFill>
            <a:prstDash val="solid"/>
            <a:headEnd type="none" w="sm" len="sm"/>
            <a:tailEnd type="none" w="sm" len="sm"/>
          </a:ln>
        </p:spPr>
        <p:txBody>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 -0.55864 C -0.0375 -0.42407 -4.02778E-6 -0.14383 -4.02778E-6 0 " pathEditMode="relative" rAng="0" ptsTypes="AAAA">
                                      <p:cBhvr>
                                        <p:cTn id="6" dur="2000" fill="hold"/>
                                        <p:tgtEl>
                                          <p:spTgt spid="5"/>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61F7B7F-1A3D-6D1E-2C7C-B0439BBF4D26}"/>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10854262" y="1153823"/>
            <a:ext cx="4320000" cy="4320000"/>
            <a:chOff x="1903843" y="166831"/>
            <a:chExt cx="5760000" cy="5760000"/>
          </a:xfrm>
        </p:grpSpPr>
        <p:pic>
          <p:nvPicPr>
            <p:cNvPr id="6" name="Picture 6"/>
            <p:cNvPicPr>
              <a:picLocks/>
            </p:cNvPicPr>
            <p:nvPr/>
          </p:nvPicPr>
          <p:blipFill rotWithShape="1">
            <a:blip r:embed="rId3"/>
            <a:srcRect l="23053" t="15921" r="12027" b="39235"/>
            <a:stretch/>
          </p:blipFill>
          <p:spPr>
            <a:xfrm>
              <a:off x="1903843" y="166831"/>
              <a:ext cx="5760000" cy="5760000"/>
            </a:xfrm>
            <a:prstGeom prst="ellipse">
              <a:avLst/>
            </a:prstGeom>
          </p:spPr>
        </p:pic>
      </p:grpSp>
      <p:sp>
        <p:nvSpPr>
          <p:cNvPr id="7" name="TextBox 7"/>
          <p:cNvSpPr txBox="1"/>
          <p:nvPr/>
        </p:nvSpPr>
        <p:spPr>
          <a:xfrm>
            <a:off x="1278035" y="2554136"/>
            <a:ext cx="7955224"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GUCCI </a:t>
            </a:r>
          </a:p>
          <a:p>
            <a:pPr algn="ctr">
              <a:lnSpc>
                <a:spcPts val="7609"/>
              </a:lnSpc>
            </a:pPr>
            <a:r>
              <a:rPr lang="en-US" sz="8549">
                <a:solidFill>
                  <a:srgbClr val="C39950"/>
                </a:solidFill>
                <a:latin typeface="Dream Avenue"/>
              </a:rPr>
              <a:t>HA HA HA</a:t>
            </a:r>
          </a:p>
        </p:txBody>
      </p:sp>
      <p:sp>
        <p:nvSpPr>
          <p:cNvPr id="8" name="TextBox 8"/>
          <p:cNvSpPr txBox="1"/>
          <p:nvPr/>
        </p:nvSpPr>
        <p:spPr>
          <a:xfrm>
            <a:off x="1758685" y="5598946"/>
            <a:ext cx="6993924" cy="2211324"/>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An atmosphere that we would seek to preserve in their establishments regardless of </a:t>
            </a:r>
            <a:r>
              <a:rPr lang="en-US" sz="2500" dirty="0">
                <a:solidFill>
                  <a:srgbClr val="737373"/>
                </a:solidFill>
                <a:latin typeface="DM Sans Bold"/>
              </a:rPr>
              <a:t>adaptations</a:t>
            </a:r>
            <a:r>
              <a:rPr lang="en-US" sz="2500" dirty="0">
                <a:solidFill>
                  <a:srgbClr val="737373"/>
                </a:solidFill>
                <a:latin typeface="DM Sans"/>
              </a:rPr>
              <a:t> based on new collections or the season. </a:t>
            </a:r>
          </a:p>
        </p:txBody>
      </p:sp>
      <p:sp>
        <p:nvSpPr>
          <p:cNvPr id="9" name="AutoShape 9"/>
          <p:cNvSpPr/>
          <p:nvPr/>
        </p:nvSpPr>
        <p:spPr>
          <a:xfrm>
            <a:off x="3609727" y="4567138"/>
            <a:ext cx="3291840" cy="0"/>
          </a:xfrm>
          <a:prstGeom prst="line">
            <a:avLst/>
          </a:prstGeom>
          <a:ln w="28575" cap="flat">
            <a:solidFill>
              <a:srgbClr val="C39950"/>
            </a:solidFill>
            <a:prstDash val="solid"/>
            <a:headEnd type="none" w="sm" len="sm"/>
            <a:tailEnd type="none" w="sm" len="sm"/>
          </a:ln>
        </p:spPr>
        <p:txBody>
          <a:bodyPr/>
          <a:lstStyle/>
          <a:p>
            <a:endParaRPr/>
          </a:p>
        </p:txBody>
      </p:sp>
      <p:sp>
        <p:nvSpPr>
          <p:cNvPr id="10" name="TextBox 10"/>
          <p:cNvSpPr txBox="1"/>
          <p:nvPr/>
        </p:nvSpPr>
        <p:spPr>
          <a:xfrm>
            <a:off x="9426380" y="5598946"/>
            <a:ext cx="7175765" cy="277184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To this characteristic atmosphere, Gucci wanted to add a </a:t>
            </a:r>
            <a:r>
              <a:rPr lang="en-US" sz="2500" dirty="0">
                <a:solidFill>
                  <a:srgbClr val="737373"/>
                </a:solidFill>
                <a:latin typeface="DM Sans Bold"/>
              </a:rPr>
              <a:t>vintage</a:t>
            </a:r>
            <a:r>
              <a:rPr lang="en-US" sz="2500" dirty="0">
                <a:solidFill>
                  <a:srgbClr val="737373"/>
                </a:solidFill>
                <a:latin typeface="DM Sans"/>
              </a:rPr>
              <a:t> look (70’s) in his latest collection, collaborating with artist </a:t>
            </a:r>
            <a:r>
              <a:rPr lang="en-US" sz="2500" dirty="0">
                <a:solidFill>
                  <a:srgbClr val="737373"/>
                </a:solidFill>
                <a:latin typeface="DM Sans Bold"/>
              </a:rPr>
              <a:t>Harry Styles</a:t>
            </a:r>
            <a:r>
              <a:rPr lang="en-US" sz="2500" dirty="0">
                <a:solidFill>
                  <a:srgbClr val="737373"/>
                </a:solidFill>
                <a:latin typeface="DM Sans"/>
              </a:rPr>
              <a:t> for "Gucci Ha Ha Ha". Collection taken into account for this pop-up store proposal.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1 -0.07231 -0.55864 C -0.0375 -0.42408 -1.94444E-6 -0.14383 -1.94444E-6 2.09877E-6 " pathEditMode="relative" rAng="0" ptsTypes="AAAA">
                                      <p:cBhvr>
                                        <p:cTn id="6" dur="2000" fill="hold"/>
                                        <p:tgtEl>
                                          <p:spTgt spid="5"/>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C7175EB0-1722-125F-7D95-4BA0489CA2E1}"/>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1470144" y="5717764"/>
            <a:ext cx="6369908" cy="297502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PEOPLE WHO LOVE PEOPLE</a:t>
            </a:r>
          </a:p>
        </p:txBody>
      </p:sp>
      <p:sp>
        <p:nvSpPr>
          <p:cNvPr id="6" name="AutoShape 6"/>
          <p:cNvSpPr/>
          <p:nvPr/>
        </p:nvSpPr>
        <p:spPr>
          <a:xfrm>
            <a:off x="3009178" y="8664216"/>
            <a:ext cx="3291840" cy="0"/>
          </a:xfrm>
          <a:prstGeom prst="line">
            <a:avLst/>
          </a:prstGeom>
          <a:ln w="28575" cap="flat">
            <a:solidFill>
              <a:srgbClr val="C39950"/>
            </a:solidFill>
            <a:prstDash val="solid"/>
            <a:headEnd type="none" w="sm" len="sm"/>
            <a:tailEnd type="none" w="sm" len="sm"/>
          </a:ln>
        </p:spPr>
        <p:txBody>
          <a:bodyPr/>
          <a:lstStyle/>
          <a:p>
            <a:endParaRPr/>
          </a:p>
        </p:txBody>
      </p:sp>
      <p:pic>
        <p:nvPicPr>
          <p:cNvPr id="7" name="Picture 7"/>
          <p:cNvPicPr>
            <a:picLocks noChangeAspect="1"/>
          </p:cNvPicPr>
          <p:nvPr/>
        </p:nvPicPr>
        <p:blipFill>
          <a:blip r:embed="rId3"/>
          <a:srcRect l="17675"/>
          <a:stretch>
            <a:fillRect/>
          </a:stretch>
        </p:blipFill>
        <p:spPr>
          <a:xfrm>
            <a:off x="1028700" y="1028700"/>
            <a:ext cx="3626398" cy="4114800"/>
          </a:xfrm>
          <a:prstGeom prst="rect">
            <a:avLst/>
          </a:prstGeom>
        </p:spPr>
      </p:pic>
      <p:pic>
        <p:nvPicPr>
          <p:cNvPr id="8" name="Picture 8"/>
          <p:cNvPicPr>
            <a:picLocks noChangeAspect="1"/>
          </p:cNvPicPr>
          <p:nvPr/>
        </p:nvPicPr>
        <p:blipFill>
          <a:blip r:embed="rId4"/>
          <a:srcRect t="11249" b="18796"/>
          <a:stretch>
            <a:fillRect/>
          </a:stretch>
        </p:blipFill>
        <p:spPr>
          <a:xfrm>
            <a:off x="4655098" y="1028700"/>
            <a:ext cx="3643699" cy="4114800"/>
          </a:xfrm>
          <a:prstGeom prst="rect">
            <a:avLst/>
          </a:prstGeom>
        </p:spPr>
      </p:pic>
      <p:sp>
        <p:nvSpPr>
          <p:cNvPr id="9" name="TextBox 9"/>
          <p:cNvSpPr txBox="1"/>
          <p:nvPr/>
        </p:nvSpPr>
        <p:spPr>
          <a:xfrm>
            <a:off x="9675340" y="1246251"/>
            <a:ext cx="6273370" cy="389724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The staff would be dressed in a uniform compatible with the atmosphere, a suit and/or dress (as decided with the staff who will be in the pop-up store) made in the same way with a </a:t>
            </a:r>
            <a:r>
              <a:rPr lang="en-US" sz="2500" dirty="0">
                <a:solidFill>
                  <a:srgbClr val="737373"/>
                </a:solidFill>
                <a:latin typeface="DM Sans Bold"/>
              </a:rPr>
              <a:t>loose</a:t>
            </a:r>
            <a:r>
              <a:rPr lang="en-US" sz="2500" dirty="0">
                <a:solidFill>
                  <a:srgbClr val="737373"/>
                </a:solidFill>
                <a:latin typeface="DM Sans"/>
              </a:rPr>
              <a:t> fit and </a:t>
            </a:r>
            <a:r>
              <a:rPr lang="en-US" sz="2500" dirty="0">
                <a:solidFill>
                  <a:srgbClr val="737373"/>
                </a:solidFill>
                <a:latin typeface="DM Sans Bold"/>
              </a:rPr>
              <a:t>colorful/vintage</a:t>
            </a:r>
            <a:r>
              <a:rPr lang="en-US" sz="2500" dirty="0">
                <a:solidFill>
                  <a:srgbClr val="737373"/>
                </a:solidFill>
                <a:latin typeface="DM Sans"/>
              </a:rPr>
              <a:t> look (same color, or different colors for each staff member). </a:t>
            </a:r>
          </a:p>
        </p:txBody>
      </p:sp>
      <p:sp>
        <p:nvSpPr>
          <p:cNvPr id="10" name="TextBox 10"/>
          <p:cNvSpPr txBox="1"/>
          <p:nvPr/>
        </p:nvSpPr>
        <p:spPr>
          <a:xfrm>
            <a:off x="9675340" y="5438056"/>
            <a:ext cx="6273370" cy="3335274"/>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a:t>
            </a:r>
            <a:r>
              <a:rPr lang="en-US" sz="2500" dirty="0">
                <a:solidFill>
                  <a:srgbClr val="737373"/>
                </a:solidFill>
                <a:latin typeface="DM Sans Bold"/>
              </a:rPr>
              <a:t>personality</a:t>
            </a:r>
            <a:r>
              <a:rPr lang="en-US" sz="2500" dirty="0">
                <a:solidFill>
                  <a:srgbClr val="737373"/>
                </a:solidFill>
                <a:latin typeface="DM Sans"/>
              </a:rPr>
              <a:t>, it is necessary that they are </a:t>
            </a:r>
            <a:r>
              <a:rPr lang="en-US" sz="2500" dirty="0">
                <a:solidFill>
                  <a:srgbClr val="737373"/>
                </a:solidFill>
                <a:latin typeface="DM Sans Bold"/>
              </a:rPr>
              <a:t>people who love people</a:t>
            </a:r>
            <a:r>
              <a:rPr lang="en-US" sz="2500" dirty="0">
                <a:solidFill>
                  <a:srgbClr val="737373"/>
                </a:solidFill>
                <a:latin typeface="DM Sans"/>
              </a:rPr>
              <a:t>, that organically generate conversation and are interested in verbal and non-verbal information that the client has to share with 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6" dur="2000" fill="hold"/>
                                        <p:tgtEl>
                                          <p:spTgt spid="7"/>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8" dur="2000" fill="hold"/>
                                        <p:tgtEl>
                                          <p:spTgt spid="8"/>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D8AEB49-C4F1-1220-CE82-E5B48D044F56}"/>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10725173" y="2484167"/>
            <a:ext cx="4578178"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AROMA</a:t>
            </a:r>
          </a:p>
        </p:txBody>
      </p:sp>
      <p:sp>
        <p:nvSpPr>
          <p:cNvPr id="6" name="AutoShape 6"/>
          <p:cNvSpPr/>
          <p:nvPr/>
        </p:nvSpPr>
        <p:spPr>
          <a:xfrm>
            <a:off x="11368342" y="3535144"/>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7" name="Group 7"/>
          <p:cNvGrpSpPr/>
          <p:nvPr/>
        </p:nvGrpSpPr>
        <p:grpSpPr>
          <a:xfrm>
            <a:off x="3275647" y="1076971"/>
            <a:ext cx="3960000" cy="3960000"/>
            <a:chOff x="2995929" y="64362"/>
            <a:chExt cx="5280000" cy="5280000"/>
          </a:xfrm>
        </p:grpSpPr>
        <p:pic>
          <p:nvPicPr>
            <p:cNvPr id="8" name="Picture 8"/>
            <p:cNvPicPr>
              <a:picLocks/>
            </p:cNvPicPr>
            <p:nvPr/>
          </p:nvPicPr>
          <p:blipFill rotWithShape="1">
            <a:blip r:embed="rId3"/>
            <a:srcRect l="6228" t="14345" r="16459" b="13465"/>
            <a:stretch/>
          </p:blipFill>
          <p:spPr>
            <a:xfrm>
              <a:off x="2995929" y="64362"/>
              <a:ext cx="5280000" cy="5280000"/>
            </a:xfrm>
            <a:prstGeom prst="ellipse">
              <a:avLst/>
            </a:prstGeom>
          </p:spPr>
        </p:pic>
      </p:grpSp>
      <p:sp>
        <p:nvSpPr>
          <p:cNvPr id="9" name="TextBox 9"/>
          <p:cNvSpPr txBox="1"/>
          <p:nvPr/>
        </p:nvSpPr>
        <p:spPr>
          <a:xfrm>
            <a:off x="1758685" y="5036971"/>
            <a:ext cx="6993924" cy="389724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the sensory atmosphere, it is strongly linked to the mood in impact on the mind of the customer Starting with the aroma, Gucci would like to use complex fragrances with </a:t>
            </a:r>
            <a:r>
              <a:rPr lang="en-US" sz="2500" dirty="0">
                <a:solidFill>
                  <a:srgbClr val="737373"/>
                </a:solidFill>
                <a:latin typeface="DM Sans Bold"/>
              </a:rPr>
              <a:t>fresh, floral, romantic and citrus characteristics</a:t>
            </a:r>
            <a:r>
              <a:rPr lang="en-US" sz="2500" dirty="0">
                <a:solidFill>
                  <a:srgbClr val="737373"/>
                </a:solidFill>
                <a:latin typeface="DM Sans"/>
              </a:rPr>
              <a:t> (creativity, amplitude and freedom).</a:t>
            </a:r>
          </a:p>
        </p:txBody>
      </p:sp>
      <p:sp>
        <p:nvSpPr>
          <p:cNvPr id="10" name="TextBox 10"/>
          <p:cNvSpPr txBox="1"/>
          <p:nvPr/>
        </p:nvSpPr>
        <p:spPr>
          <a:xfrm>
            <a:off x="9426380" y="5036971"/>
            <a:ext cx="7175765" cy="277329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For a better understanding of the impact of the 5 senses on the consumer’s mood and luxury marketing, we recommend reading </a:t>
            </a:r>
            <a:r>
              <a:rPr lang="en-US" sz="2500" u="sng" dirty="0">
                <a:solidFill>
                  <a:srgbClr val="737373"/>
                </a:solidFill>
                <a:latin typeface="DM Sans Bold"/>
              </a:rPr>
              <a:t>The </a:t>
            </a:r>
            <a:r>
              <a:rPr lang="en-US" sz="2500" u="sng" dirty="0" err="1">
                <a:solidFill>
                  <a:srgbClr val="737373"/>
                </a:solidFill>
                <a:latin typeface="DM Sans Bold"/>
              </a:rPr>
              <a:t>Neuroconsumer</a:t>
            </a:r>
            <a:r>
              <a:rPr lang="en-US" sz="2500" dirty="0">
                <a:solidFill>
                  <a:srgbClr val="737373"/>
                </a:solidFill>
                <a:latin typeface="DM Sans"/>
              </a:rPr>
              <a:t> by Bayle-</a:t>
            </a:r>
            <a:r>
              <a:rPr lang="en-US" sz="2500" dirty="0" err="1">
                <a:solidFill>
                  <a:srgbClr val="737373"/>
                </a:solidFill>
                <a:latin typeface="DM Sans"/>
              </a:rPr>
              <a:t>Tourtoulou</a:t>
            </a:r>
            <a:r>
              <a:rPr lang="en-US" sz="2500" dirty="0">
                <a:solidFill>
                  <a:srgbClr val="737373"/>
                </a:solidFill>
                <a:latin typeface="DM Sans"/>
              </a:rPr>
              <a:t> Anne-Sophie, </a:t>
            </a:r>
            <a:r>
              <a:rPr lang="en-US" sz="2500" dirty="0" err="1">
                <a:solidFill>
                  <a:srgbClr val="737373"/>
                </a:solidFill>
                <a:latin typeface="DM Sans"/>
              </a:rPr>
              <a:t>Badoc</a:t>
            </a:r>
            <a:r>
              <a:rPr lang="en-US" sz="2500" dirty="0">
                <a:solidFill>
                  <a:srgbClr val="737373"/>
                </a:solidFill>
                <a:latin typeface="DM Sans"/>
              </a:rPr>
              <a:t> Michel.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1 -0.07231 -0.55864 C -0.0375 -0.42408 3.61111E-6 -0.14383 3.61111E-6 2.09877E-6 " pathEditMode="relative" rAng="0" ptsTypes="AAAA">
                                      <p:cBhvr>
                                        <p:cTn id="6" dur="2000" fill="hold"/>
                                        <p:tgtEl>
                                          <p:spTgt spid="7"/>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C97A5090-9C06-2B6F-6C49-0361D6D2B1B4}"/>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3466073" y="6630261"/>
            <a:ext cx="2520000" cy="2519509"/>
            <a:chOff x="1754663" y="-467743"/>
            <a:chExt cx="3360000" cy="3359345"/>
          </a:xfrm>
        </p:grpSpPr>
        <p:pic>
          <p:nvPicPr>
            <p:cNvPr id="6" name="Picture 6"/>
            <p:cNvPicPr>
              <a:picLocks/>
            </p:cNvPicPr>
            <p:nvPr/>
          </p:nvPicPr>
          <p:blipFill rotWithShape="1">
            <a:blip r:embed="rId3"/>
            <a:srcRect l="43435" t="1072" r="21941" b="62627"/>
            <a:stretch/>
          </p:blipFill>
          <p:spPr>
            <a:xfrm>
              <a:off x="1754663" y="-467743"/>
              <a:ext cx="3360000" cy="3359345"/>
            </a:xfrm>
            <a:prstGeom prst="ellipse">
              <a:avLst/>
            </a:prstGeom>
          </p:spPr>
        </p:pic>
      </p:grpSp>
      <p:sp>
        <p:nvSpPr>
          <p:cNvPr id="7" name="TextBox 7"/>
          <p:cNvSpPr txBox="1"/>
          <p:nvPr/>
        </p:nvSpPr>
        <p:spPr>
          <a:xfrm>
            <a:off x="-611650" y="1788428"/>
            <a:ext cx="10675446" cy="1050977"/>
          </a:xfrm>
          <a:prstGeom prst="rect">
            <a:avLst/>
          </a:prstGeom>
        </p:spPr>
        <p:txBody>
          <a:bodyPr lIns="0" tIns="0" rIns="0" bIns="0" rtlCol="0" anchor="t">
            <a:spAutoFit/>
          </a:bodyPr>
          <a:lstStyle/>
          <a:p>
            <a:pPr algn="ctr">
              <a:lnSpc>
                <a:spcPts val="7609"/>
              </a:lnSpc>
            </a:pPr>
            <a:r>
              <a:rPr lang="en-US" sz="8549" dirty="0">
                <a:solidFill>
                  <a:srgbClr val="C39950"/>
                </a:solidFill>
                <a:latin typeface="Dream Avenue"/>
              </a:rPr>
              <a:t>SIGHT</a:t>
            </a:r>
          </a:p>
        </p:txBody>
      </p:sp>
      <p:sp>
        <p:nvSpPr>
          <p:cNvPr id="8" name="AutoShape 8"/>
          <p:cNvSpPr/>
          <p:nvPr/>
        </p:nvSpPr>
        <p:spPr>
          <a:xfrm>
            <a:off x="3080153" y="2839404"/>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9" name="Group 9"/>
          <p:cNvGrpSpPr/>
          <p:nvPr/>
        </p:nvGrpSpPr>
        <p:grpSpPr>
          <a:xfrm>
            <a:off x="13295399" y="1139929"/>
            <a:ext cx="3240000" cy="3240000"/>
            <a:chOff x="1046517" y="148305"/>
            <a:chExt cx="4320000" cy="4320000"/>
          </a:xfrm>
        </p:grpSpPr>
        <p:pic>
          <p:nvPicPr>
            <p:cNvPr id="10" name="Picture 10"/>
            <p:cNvPicPr>
              <a:picLocks/>
            </p:cNvPicPr>
            <p:nvPr/>
          </p:nvPicPr>
          <p:blipFill rotWithShape="1">
            <a:blip r:embed="rId4"/>
            <a:srcRect l="16366" t="28646" r="8404" b="42491"/>
            <a:stretch/>
          </p:blipFill>
          <p:spPr>
            <a:xfrm>
              <a:off x="1046517" y="148305"/>
              <a:ext cx="4320000" cy="4320000"/>
            </a:xfrm>
            <a:prstGeom prst="ellipse">
              <a:avLst/>
            </a:prstGeom>
          </p:spPr>
        </p:pic>
      </p:grpSp>
      <p:pic>
        <p:nvPicPr>
          <p:cNvPr id="11" name="Picture 11"/>
          <p:cNvPicPr>
            <a:picLocks/>
          </p:cNvPicPr>
          <p:nvPr/>
        </p:nvPicPr>
        <p:blipFill rotWithShape="1">
          <a:blip r:embed="rId5"/>
          <a:srcRect l="20242" t="18909" r="21083" b="1"/>
          <a:stretch/>
        </p:blipFill>
        <p:spPr>
          <a:xfrm>
            <a:off x="9842156" y="1195543"/>
            <a:ext cx="3240000" cy="3240000"/>
          </a:xfrm>
          <a:prstGeom prst="ellipse">
            <a:avLst/>
          </a:prstGeom>
        </p:spPr>
      </p:pic>
      <p:sp>
        <p:nvSpPr>
          <p:cNvPr id="12" name="TextBox 12"/>
          <p:cNvSpPr txBox="1"/>
          <p:nvPr/>
        </p:nvSpPr>
        <p:spPr>
          <a:xfrm>
            <a:off x="2150076" y="3294987"/>
            <a:ext cx="6273370" cy="3335274"/>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the sense of sight, it is stimulated by a </a:t>
            </a:r>
            <a:r>
              <a:rPr lang="en-US" sz="2500" dirty="0">
                <a:solidFill>
                  <a:srgbClr val="737373"/>
                </a:solidFill>
                <a:latin typeface="DM Sans Bold"/>
              </a:rPr>
              <a:t>vintage, elegant, romantic decoration</a:t>
            </a:r>
            <a:r>
              <a:rPr lang="en-US" sz="2500" dirty="0">
                <a:solidFill>
                  <a:srgbClr val="737373"/>
                </a:solidFill>
                <a:latin typeface="DM Sans"/>
              </a:rPr>
              <a:t>, mixing retro and modern elements, such as intelligent screens where clients could see products on their selves.</a:t>
            </a:r>
          </a:p>
        </p:txBody>
      </p:sp>
      <p:sp>
        <p:nvSpPr>
          <p:cNvPr id="13" name="TextBox 13"/>
          <p:cNvSpPr txBox="1"/>
          <p:nvPr/>
        </p:nvSpPr>
        <p:spPr>
          <a:xfrm>
            <a:off x="9842156" y="4491157"/>
            <a:ext cx="6693243" cy="3900363"/>
          </a:xfrm>
          <a:prstGeom prst="rect">
            <a:avLst/>
          </a:prstGeom>
        </p:spPr>
        <p:txBody>
          <a:bodyPr wrap="square" lIns="0" tIns="0" rIns="0" bIns="0" rtlCol="0" anchor="t">
            <a:spAutoFit/>
          </a:bodyPr>
          <a:lstStyle/>
          <a:p>
            <a:pPr algn="just">
              <a:lnSpc>
                <a:spcPts val="4428"/>
              </a:lnSpc>
            </a:pPr>
            <a:r>
              <a:rPr lang="en-US" sz="2500" dirty="0">
                <a:solidFill>
                  <a:srgbClr val="737373"/>
                </a:solidFill>
                <a:latin typeface="DM Sans"/>
              </a:rPr>
              <a:t>Floral prints, wood (elegance), wicker (calm), biophilic design (oasis effect), antique phones/record player (nostalgia), colorful curtains and carpets (eccentricity). It would be interesting to integrate a space like the image on the right with books that customers could leaf through.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26 -0.07231 -0.55865 C -0.0375 -0.42408 -1.38889E-7 -0.14383 -1.38889E-7 4.69136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11 -0.07231 -0.55864 C -0.0375 -0.42407 1.80556E-6 -0.14383 1.80556E-6 1.23457E-7 " pathEditMode="relative" rAng="0" ptsTypes="AAAA">
                                      <p:cBhvr>
                                        <p:cTn id="8" dur="2000" fill="hold"/>
                                        <p:tgtEl>
                                          <p:spTgt spid="9"/>
                                        </p:tgtEl>
                                        <p:attrNameLst>
                                          <p:attrName>ppt_x</p:attrName>
                                          <p:attrName>ppt_y</p:attrName>
                                        </p:attrNameLst>
                                      </p:cBhvr>
                                      <p:rCtr x="45998" y="42963"/>
                                    </p:animMotion>
                                  </p:childTnLst>
                                </p:cTn>
                              </p:par>
                              <p:par>
                                <p:cTn id="9" presetID="50" presetClass="path" presetSubtype="0" accel="50000" decel="50000" fill="hold" nodeType="withEffect">
                                  <p:stCondLst>
                                    <p:cond delay="0"/>
                                  </p:stCondLst>
                                  <p:childTnLst>
                                    <p:animMotion origin="layout" path="M -0.91997 -0.85926 L -0.46085 -0.85926 C -0.25478 -0.85926 -0.13377 -0.7341 -0.07231 -0.55864 C -0.0375 -0.42407 3.88889E-6 -0.14383 3.88889E-6 -1.11111E-6 " pathEditMode="relative" rAng="0" ptsTypes="AAAA">
                                      <p:cBhvr>
                                        <p:cTn id="10" dur="2000" fill="hold"/>
                                        <p:tgtEl>
                                          <p:spTgt spid="11"/>
                                        </p:tgtEl>
                                        <p:attrNameLst>
                                          <p:attrName>ppt_x</p:attrName>
                                          <p:attrName>ppt_y</p:attrName>
                                        </p:attrNameLst>
                                      </p:cBhvr>
                                      <p:rCtr x="45998" y="42963"/>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C4E12973-2DC3-F33D-4E0C-D1F8BCABB2A7}"/>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AutoShape 5"/>
          <p:cNvSpPr/>
          <p:nvPr/>
        </p:nvSpPr>
        <p:spPr>
          <a:xfrm>
            <a:off x="3479624" y="2901342"/>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6" name="Group 6"/>
          <p:cNvGrpSpPr>
            <a:grpSpLocks noChangeAspect="1"/>
          </p:cNvGrpSpPr>
          <p:nvPr/>
        </p:nvGrpSpPr>
        <p:grpSpPr>
          <a:xfrm>
            <a:off x="13105092" y="1602715"/>
            <a:ext cx="3578951" cy="708157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a:p>
          </p:txBody>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570" t="-2545" r="-4368"/>
              </a:stretch>
            </a:blipFill>
          </p:spPr>
          <p:txBody>
            <a:bodyPr/>
            <a:lstStyle/>
            <a:p>
              <a:endParaRPr/>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a:p>
          </p:txBody>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a:p>
          </p:txBody>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a:p>
          </p:txBody>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a:p>
          </p:txBody>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a:p>
          </p:txBody>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a:p>
          </p:txBody>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9950"/>
            </a:solidFill>
          </p:spPr>
          <p:txBody>
            <a:bodyPr/>
            <a:lstStyle/>
            <a:p>
              <a:endParaRPr/>
            </a:p>
          </p:txBody>
        </p:sp>
      </p:grpSp>
      <p:grpSp>
        <p:nvGrpSpPr>
          <p:cNvPr id="16" name="Group 16"/>
          <p:cNvGrpSpPr>
            <a:grpSpLocks noChangeAspect="1"/>
          </p:cNvGrpSpPr>
          <p:nvPr/>
        </p:nvGrpSpPr>
        <p:grpSpPr>
          <a:xfrm>
            <a:off x="9144000" y="1602715"/>
            <a:ext cx="3578951" cy="7081570"/>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a:p>
          </p:txBody>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47" r="-2747"/>
              </a:stretch>
            </a:blipFill>
          </p:spPr>
          <p:txBody>
            <a:bodyPr/>
            <a:lstStyle/>
            <a:p>
              <a:endParaRPr/>
            </a:p>
          </p:txBody>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a:p>
          </p:txBody>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a:p>
          </p:txBody>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a:p>
          </p:txBody>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a:p>
          </p:txBody>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a:p>
          </p:txBody>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a:p>
          </p:txBody>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9950"/>
            </a:solidFill>
          </p:spPr>
          <p:txBody>
            <a:bodyPr/>
            <a:lstStyle/>
            <a:p>
              <a:endParaRPr/>
            </a:p>
          </p:txBody>
        </p:sp>
      </p:grpSp>
      <p:sp>
        <p:nvSpPr>
          <p:cNvPr id="26" name="TextBox 26"/>
          <p:cNvSpPr txBox="1"/>
          <p:nvPr/>
        </p:nvSpPr>
        <p:spPr>
          <a:xfrm>
            <a:off x="2401671" y="1850365"/>
            <a:ext cx="5447746"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HEARING</a:t>
            </a:r>
          </a:p>
        </p:txBody>
      </p:sp>
      <p:sp>
        <p:nvSpPr>
          <p:cNvPr id="27" name="TextBox 27"/>
          <p:cNvSpPr txBox="1"/>
          <p:nvPr/>
        </p:nvSpPr>
        <p:spPr>
          <a:xfrm>
            <a:off x="1747711" y="3225152"/>
            <a:ext cx="6755665" cy="5036187"/>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the sense of hearing, naturally you think of the use of </a:t>
            </a:r>
            <a:r>
              <a:rPr lang="en-US" sz="2500" dirty="0">
                <a:solidFill>
                  <a:srgbClr val="737373"/>
                </a:solidFill>
                <a:latin typeface="DM Sans Bold"/>
              </a:rPr>
              <a:t>Harry Styles</a:t>
            </a:r>
            <a:r>
              <a:rPr lang="en-US" sz="2500" dirty="0">
                <a:solidFill>
                  <a:srgbClr val="737373"/>
                </a:solidFill>
                <a:latin typeface="DM Sans"/>
              </a:rPr>
              <a:t> songs to be the image of the collection, but also songs like BEST INTEREST by Tayler, The Creator, or Soul of the 70’s. This Spotify playlist is a good example: </a:t>
            </a:r>
            <a:r>
              <a:rPr lang="en-US" sz="2500" u="sng" dirty="0">
                <a:solidFill>
                  <a:srgbClr val="737373"/>
                </a:solidFill>
                <a:latin typeface="DM Sans"/>
                <a:hlinkClick r:id="rId5"/>
              </a:rPr>
              <a:t>https://open.spotify.com/playlist/37i9dQZF1DWULEW2RfoSCi?si=7RYwi22DTze5AER4MIs4vw&amp;utm_source=copy-link&amp;nd=1</a:t>
            </a:r>
            <a:r>
              <a:rPr lang="en-US" sz="2500" u="sng" dirty="0">
                <a:solidFill>
                  <a:srgbClr val="737373"/>
                </a:solidFill>
                <a:latin typeface="DM Sans"/>
              </a:rPr>
              <a:t> </a:t>
            </a:r>
          </a:p>
        </p:txBody>
      </p:sp>
      <p:sp>
        <p:nvSpPr>
          <p:cNvPr id="28" name="AutoShape 28"/>
          <p:cNvSpPr/>
          <p:nvPr/>
        </p:nvSpPr>
        <p:spPr>
          <a:xfrm>
            <a:off x="10212645" y="7671916"/>
            <a:ext cx="1549309" cy="0"/>
          </a:xfrm>
          <a:prstGeom prst="line">
            <a:avLst/>
          </a:prstGeom>
          <a:ln w="171450" cap="flat">
            <a:solidFill>
              <a:srgbClr val="444444"/>
            </a:solidFill>
            <a:prstDash val="solid"/>
            <a:headEnd type="none" w="sm" len="sm"/>
            <a:tailEnd type="none" w="sm" len="sm"/>
          </a:ln>
        </p:spPr>
        <p:txBody>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6" dur="2000" fill="hold"/>
                                        <p:tgtEl>
                                          <p:spTgt spid="16"/>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8" dur="2000" fill="hold"/>
                                        <p:tgtEl>
                                          <p:spTgt spid="6"/>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51F310AC-F25B-CE9C-0D9A-C8F674F053E3}"/>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AutoShape 5"/>
          <p:cNvSpPr/>
          <p:nvPr/>
        </p:nvSpPr>
        <p:spPr>
          <a:xfrm>
            <a:off x="4519898" y="2545678"/>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6" name="Group 6"/>
          <p:cNvGrpSpPr/>
          <p:nvPr/>
        </p:nvGrpSpPr>
        <p:grpSpPr>
          <a:xfrm>
            <a:off x="10666375" y="1805951"/>
            <a:ext cx="2828925" cy="2826000"/>
            <a:chOff x="0" y="0"/>
            <a:chExt cx="3771900" cy="3761792"/>
          </a:xfrm>
        </p:grpSpPr>
        <p:pic>
          <p:nvPicPr>
            <p:cNvPr id="7" name="Picture 7"/>
            <p:cNvPicPr>
              <a:picLocks noChangeAspect="1"/>
            </p:cNvPicPr>
            <p:nvPr/>
          </p:nvPicPr>
          <p:blipFill>
            <a:blip r:embed="rId3"/>
            <a:srcRect l="1945" t="26220" r="4403" b="29823"/>
            <a:stretch>
              <a:fillRect/>
            </a:stretch>
          </p:blipFill>
          <p:spPr>
            <a:xfrm>
              <a:off x="0" y="0"/>
              <a:ext cx="3771900" cy="3761792"/>
            </a:xfrm>
            <a:prstGeom prst="ellipse">
              <a:avLst/>
            </a:prstGeom>
          </p:spPr>
        </p:pic>
      </p:grpSp>
      <p:grpSp>
        <p:nvGrpSpPr>
          <p:cNvPr id="8" name="Group 8"/>
          <p:cNvGrpSpPr/>
          <p:nvPr/>
        </p:nvGrpSpPr>
        <p:grpSpPr>
          <a:xfrm>
            <a:off x="11189718" y="4623879"/>
            <a:ext cx="2828925" cy="2826000"/>
            <a:chOff x="0" y="0"/>
            <a:chExt cx="3771900" cy="3761792"/>
          </a:xfrm>
        </p:grpSpPr>
        <p:pic>
          <p:nvPicPr>
            <p:cNvPr id="9" name="Picture 9"/>
            <p:cNvPicPr>
              <a:picLocks noChangeAspect="1"/>
            </p:cNvPicPr>
            <p:nvPr/>
          </p:nvPicPr>
          <p:blipFill>
            <a:blip r:embed="rId4"/>
            <a:srcRect l="20663" r="20663"/>
            <a:stretch>
              <a:fillRect/>
            </a:stretch>
          </p:blipFill>
          <p:spPr>
            <a:xfrm>
              <a:off x="0" y="0"/>
              <a:ext cx="3771900" cy="3761792"/>
            </a:xfrm>
            <a:prstGeom prst="ellipse">
              <a:avLst/>
            </a:prstGeom>
          </p:spPr>
        </p:pic>
      </p:grpSp>
      <p:grpSp>
        <p:nvGrpSpPr>
          <p:cNvPr id="10" name="Group 10"/>
          <p:cNvGrpSpPr/>
          <p:nvPr/>
        </p:nvGrpSpPr>
        <p:grpSpPr>
          <a:xfrm>
            <a:off x="13356274" y="2763995"/>
            <a:ext cx="2828925" cy="2826000"/>
            <a:chOff x="0" y="0"/>
            <a:chExt cx="3771900" cy="3761792"/>
          </a:xfrm>
        </p:grpSpPr>
        <p:pic>
          <p:nvPicPr>
            <p:cNvPr id="11" name="Picture 11"/>
            <p:cNvPicPr>
              <a:picLocks noChangeAspect="1"/>
            </p:cNvPicPr>
            <p:nvPr/>
          </p:nvPicPr>
          <p:blipFill>
            <a:blip r:embed="rId5"/>
            <a:srcRect l="8794" r="8794"/>
            <a:stretch>
              <a:fillRect/>
            </a:stretch>
          </p:blipFill>
          <p:spPr>
            <a:xfrm>
              <a:off x="0" y="0"/>
              <a:ext cx="3771900" cy="3761792"/>
            </a:xfrm>
            <a:prstGeom prst="ellipse">
              <a:avLst/>
            </a:prstGeom>
          </p:spPr>
        </p:pic>
      </p:grpSp>
      <p:grpSp>
        <p:nvGrpSpPr>
          <p:cNvPr id="12" name="Group 12"/>
          <p:cNvGrpSpPr/>
          <p:nvPr/>
        </p:nvGrpSpPr>
        <p:grpSpPr>
          <a:xfrm>
            <a:off x="13870624" y="5610291"/>
            <a:ext cx="2828925" cy="2826000"/>
            <a:chOff x="0" y="0"/>
            <a:chExt cx="3771900" cy="3761792"/>
          </a:xfrm>
        </p:grpSpPr>
        <p:pic>
          <p:nvPicPr>
            <p:cNvPr id="13" name="Picture 13"/>
            <p:cNvPicPr>
              <a:picLocks noChangeAspect="1"/>
            </p:cNvPicPr>
            <p:nvPr/>
          </p:nvPicPr>
          <p:blipFill>
            <a:blip r:embed="rId6"/>
            <a:srcRect l="35160" r="12198"/>
            <a:stretch>
              <a:fillRect/>
            </a:stretch>
          </p:blipFill>
          <p:spPr>
            <a:xfrm>
              <a:off x="0" y="0"/>
              <a:ext cx="3771900" cy="3761792"/>
            </a:xfrm>
            <a:prstGeom prst="ellipse">
              <a:avLst/>
            </a:prstGeom>
          </p:spPr>
        </p:pic>
      </p:grpSp>
      <p:sp>
        <p:nvSpPr>
          <p:cNvPr id="14" name="TextBox 14"/>
          <p:cNvSpPr txBox="1"/>
          <p:nvPr/>
        </p:nvSpPr>
        <p:spPr>
          <a:xfrm>
            <a:off x="3367804" y="1523276"/>
            <a:ext cx="5596027"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TOUCH</a:t>
            </a:r>
          </a:p>
        </p:txBody>
      </p:sp>
      <p:sp>
        <p:nvSpPr>
          <p:cNvPr id="15" name="TextBox 15"/>
          <p:cNvSpPr txBox="1"/>
          <p:nvPr/>
        </p:nvSpPr>
        <p:spPr>
          <a:xfrm>
            <a:off x="1759654" y="2740725"/>
            <a:ext cx="8812328" cy="5593134"/>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the sense of touch, it is stimulated through the fine furniture and the existence of </a:t>
            </a:r>
            <a:r>
              <a:rPr lang="en-US" sz="2500" dirty="0">
                <a:solidFill>
                  <a:srgbClr val="737373"/>
                </a:solidFill>
                <a:latin typeface="DM Sans Bold"/>
              </a:rPr>
              <a:t>fitting rooms</a:t>
            </a:r>
            <a:r>
              <a:rPr lang="en-US" sz="2500" dirty="0">
                <a:solidFill>
                  <a:srgbClr val="737373"/>
                </a:solidFill>
                <a:latin typeface="DM Sans"/>
              </a:rPr>
              <a:t> so that the customer can feel in his body and with his hands the products that interest him. On the other hand, a tool to generate empathy with the client is the </a:t>
            </a:r>
            <a:r>
              <a:rPr lang="en-US" sz="2500" dirty="0">
                <a:solidFill>
                  <a:srgbClr val="737373"/>
                </a:solidFill>
                <a:latin typeface="DM Sans Bold"/>
              </a:rPr>
              <a:t>physical contact staff-client</a:t>
            </a:r>
            <a:r>
              <a:rPr lang="en-US" sz="2500" dirty="0">
                <a:solidFill>
                  <a:srgbClr val="737373"/>
                </a:solidFill>
                <a:latin typeface="DM Sans"/>
              </a:rPr>
              <a:t> (client-client on the contrary is harmful). A slight organic touch on the shoulder on the tour or the conversation, a handshake when greeting and saying goodbye. To get the most out of it it is important that staff </a:t>
            </a:r>
            <a:r>
              <a:rPr lang="en-US" sz="2500" dirty="0">
                <a:solidFill>
                  <a:srgbClr val="737373"/>
                </a:solidFill>
                <a:latin typeface="DM Sans Bold"/>
              </a:rPr>
              <a:t>know the rules of physical contact in different cultures</a:t>
            </a:r>
            <a:r>
              <a:rPr lang="en-US" sz="2500" dirty="0">
                <a:solidFill>
                  <a:srgbClr val="737373"/>
                </a:solidFill>
                <a:latin typeface="DM San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2.77778E-7 -0.14382 -2.77778E-7 -2.96296E-6 " pathEditMode="relative" rAng="0" ptsTypes="AAAA">
                                      <p:cBhvr>
                                        <p:cTn id="6" dur="2000" fill="hold"/>
                                        <p:tgtEl>
                                          <p:spTgt spid="6"/>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11 -0.07231 -0.55864 C -0.0375 -0.42408 1.11111E-6 -0.14383 1.11111E-6 1.48148E-6 " pathEditMode="relative" rAng="0" ptsTypes="AAAA">
                                      <p:cBhvr>
                                        <p:cTn id="8" dur="2000" fill="hold"/>
                                        <p:tgtEl>
                                          <p:spTgt spid="10"/>
                                        </p:tgtEl>
                                        <p:attrNameLst>
                                          <p:attrName>ppt_x</p:attrName>
                                          <p:attrName>ppt_y</p:attrName>
                                        </p:attrNameLst>
                                      </p:cBhvr>
                                      <p:rCtr x="45998" y="42963"/>
                                    </p:animMotion>
                                  </p:childTnLst>
                                </p:cTn>
                              </p:par>
                              <p:par>
                                <p:cTn id="9" presetID="50" presetClass="path" presetSubtype="0" accel="50000" decel="50000" fill="hold" nodeType="withEffect">
                                  <p:stCondLst>
                                    <p:cond delay="0"/>
                                  </p:stCondLst>
                                  <p:childTnLst>
                                    <p:animMotion origin="layout" path="M -0.91997 -0.85926 L -0.46085 -0.85926 C -0.25478 -0.85926 -0.13377 -0.7341 -0.07231 -0.55864 C -0.0375 -0.42407 3.88889E-6 -0.14382 3.88889E-6 -2.71605E-6 " pathEditMode="relative" rAng="0" ptsTypes="AAAA">
                                      <p:cBhvr>
                                        <p:cTn id="10" dur="2000" fill="hold"/>
                                        <p:tgtEl>
                                          <p:spTgt spid="8"/>
                                        </p:tgtEl>
                                        <p:attrNameLst>
                                          <p:attrName>ppt_x</p:attrName>
                                          <p:attrName>ppt_y</p:attrName>
                                        </p:attrNameLst>
                                      </p:cBhvr>
                                      <p:rCtr x="45998" y="42963"/>
                                    </p:animMotion>
                                  </p:childTnLst>
                                </p:cTn>
                              </p:par>
                              <p:par>
                                <p:cTn id="11" presetID="50" presetClass="path" presetSubtype="0" accel="50000" decel="50000" fill="hold" nodeType="withEffect">
                                  <p:stCondLst>
                                    <p:cond delay="0"/>
                                  </p:stCondLst>
                                  <p:childTnLst>
                                    <p:animMotion origin="layout" path="M -0.91996 -0.85926 L -0.46085 -0.85926 C -0.25477 -0.85926 -0.13376 -0.73411 -0.07231 -0.55865 C -0.0375 -0.42408 -3.88889E-6 -0.14383 -3.88889E-6 3.95062E-6 " pathEditMode="relative" rAng="0" ptsTypes="AAAA">
                                      <p:cBhvr>
                                        <p:cTn id="12" dur="2000" fill="hold"/>
                                        <p:tgtEl>
                                          <p:spTgt spid="12"/>
                                        </p:tgtEl>
                                        <p:attrNameLst>
                                          <p:attrName>ppt_x</p:attrName>
                                          <p:attrName>ppt_y</p:attrName>
                                        </p:attrNameLst>
                                      </p:cBhvr>
                                      <p:rCtr x="45998" y="42963"/>
                                    </p:animMotion>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A108B8F-6547-6905-B595-F90790044C30}"/>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AutoShape 5"/>
          <p:cNvSpPr/>
          <p:nvPr/>
        </p:nvSpPr>
        <p:spPr>
          <a:xfrm>
            <a:off x="3451046" y="3488972"/>
            <a:ext cx="3291840" cy="0"/>
          </a:xfrm>
          <a:prstGeom prst="line">
            <a:avLst/>
          </a:prstGeom>
          <a:ln w="28575" cap="flat">
            <a:solidFill>
              <a:srgbClr val="CEC2B5"/>
            </a:solidFill>
            <a:prstDash val="solid"/>
            <a:headEnd type="none" w="sm" len="sm"/>
            <a:tailEnd type="none" w="sm" len="sm"/>
          </a:ln>
        </p:spPr>
        <p:txBody>
          <a:bodyPr/>
          <a:lstStyle/>
          <a:p>
            <a:endParaRPr/>
          </a:p>
        </p:txBody>
      </p:sp>
      <p:sp>
        <p:nvSpPr>
          <p:cNvPr id="6" name="TextBox 6"/>
          <p:cNvSpPr txBox="1"/>
          <p:nvPr/>
        </p:nvSpPr>
        <p:spPr>
          <a:xfrm>
            <a:off x="2373093" y="2437995"/>
            <a:ext cx="5447746"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TASTE</a:t>
            </a:r>
          </a:p>
        </p:txBody>
      </p:sp>
      <p:sp>
        <p:nvSpPr>
          <p:cNvPr id="7" name="TextBox 7"/>
          <p:cNvSpPr txBox="1"/>
          <p:nvPr/>
        </p:nvSpPr>
        <p:spPr>
          <a:xfrm>
            <a:off x="9144000" y="5256282"/>
            <a:ext cx="7772400" cy="3900363"/>
          </a:xfrm>
          <a:prstGeom prst="rect">
            <a:avLst/>
          </a:prstGeom>
        </p:spPr>
        <p:txBody>
          <a:bodyPr wrap="square" lIns="0" tIns="0" rIns="0" bIns="0" rtlCol="0" anchor="t">
            <a:spAutoFit/>
          </a:bodyPr>
          <a:lstStyle/>
          <a:p>
            <a:pPr algn="just">
              <a:lnSpc>
                <a:spcPts val="4428"/>
              </a:lnSpc>
            </a:pPr>
            <a:r>
              <a:rPr lang="en-US" sz="2500" dirty="0">
                <a:solidFill>
                  <a:srgbClr val="737373"/>
                </a:solidFill>
                <a:latin typeface="DM Sans"/>
              </a:rPr>
              <a:t>As for the sense of taste, to offer small pieces perfectly cut/presented tropical fruits and red fruits to customers (</a:t>
            </a:r>
            <a:r>
              <a:rPr lang="en-US" sz="2500" dirty="0">
                <a:solidFill>
                  <a:srgbClr val="737373"/>
                </a:solidFill>
                <a:latin typeface="DM Sans Bold"/>
              </a:rPr>
              <a:t>regulation of emotional processes and generation of endorphins</a:t>
            </a:r>
            <a:r>
              <a:rPr lang="en-US" sz="2500" dirty="0">
                <a:solidFill>
                  <a:srgbClr val="737373"/>
                </a:solidFill>
                <a:latin typeface="DM Sans"/>
              </a:rPr>
              <a:t>), water and a glass of fine champagne for the most distinctive customers. Should not hesitate to consult local trends and eating traditions/habits.</a:t>
            </a:r>
          </a:p>
        </p:txBody>
      </p:sp>
      <p:grpSp>
        <p:nvGrpSpPr>
          <p:cNvPr id="8" name="Group 8"/>
          <p:cNvGrpSpPr/>
          <p:nvPr/>
        </p:nvGrpSpPr>
        <p:grpSpPr>
          <a:xfrm>
            <a:off x="2809132" y="4033635"/>
            <a:ext cx="4680000" cy="4680000"/>
            <a:chOff x="-143266" y="-824703"/>
            <a:chExt cx="5720000" cy="5719999"/>
          </a:xfrm>
        </p:grpSpPr>
        <p:pic>
          <p:nvPicPr>
            <p:cNvPr id="9" name="Picture 9"/>
            <p:cNvPicPr>
              <a:picLocks/>
            </p:cNvPicPr>
            <p:nvPr/>
          </p:nvPicPr>
          <p:blipFill>
            <a:blip r:embed="rId3"/>
            <a:srcRect t="3032" b="3032"/>
            <a:stretch>
              <a:fillRect/>
            </a:stretch>
          </p:blipFill>
          <p:spPr>
            <a:xfrm>
              <a:off x="-143266" y="-824703"/>
              <a:ext cx="5720000" cy="5719999"/>
            </a:xfrm>
            <a:prstGeom prst="ellipse">
              <a:avLst/>
            </a:prstGeom>
          </p:spPr>
        </p:pic>
      </p:grpSp>
      <p:grpSp>
        <p:nvGrpSpPr>
          <p:cNvPr id="10" name="Group 10"/>
          <p:cNvGrpSpPr/>
          <p:nvPr/>
        </p:nvGrpSpPr>
        <p:grpSpPr>
          <a:xfrm>
            <a:off x="11130576" y="1162491"/>
            <a:ext cx="3960000" cy="3960000"/>
            <a:chOff x="2648768" y="178388"/>
            <a:chExt cx="5280000" cy="5280001"/>
          </a:xfrm>
        </p:grpSpPr>
        <p:pic>
          <p:nvPicPr>
            <p:cNvPr id="11" name="Picture 11"/>
            <p:cNvPicPr>
              <a:picLocks/>
            </p:cNvPicPr>
            <p:nvPr/>
          </p:nvPicPr>
          <p:blipFill rotWithShape="1">
            <a:blip r:embed="rId4"/>
            <a:srcRect l="6375" t="-812" r="28286" b="812"/>
            <a:stretch/>
          </p:blipFill>
          <p:spPr>
            <a:xfrm>
              <a:off x="2648768" y="178388"/>
              <a:ext cx="5280000" cy="5280001"/>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 -0.07231 -0.55864 C -0.0375 -0.42407 -2.77778E-7 -0.14383 -2.77778E-7 -1.23457E-6 " pathEditMode="relative" rAng="0" ptsTypes="AAAA">
                                      <p:cBhvr>
                                        <p:cTn id="6" dur="2000" fill="hold"/>
                                        <p:tgtEl>
                                          <p:spTgt spid="10"/>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11 -0.07231 -0.55864 C -0.0375 -0.42408 2.77778E-6 -0.14383 2.77778E-6 1.23457E-6 " pathEditMode="relative" rAng="0" ptsTypes="AAAA">
                                      <p:cBhvr>
                                        <p:cTn id="8" dur="2000" fill="hold"/>
                                        <p:tgtEl>
                                          <p:spTgt spid="8"/>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Pantalla de video juego&#10;&#10;Descripción generada automáticamente con confianza media">
            <a:extLst>
              <a:ext uri="{FF2B5EF4-FFF2-40B4-BE49-F238E27FC236}">
                <a16:creationId xmlns:a16="http://schemas.microsoft.com/office/drawing/2014/main" id="{39E0549E-75D0-5F81-DC1B-8009B0A710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084" y="-152400"/>
            <a:ext cx="18391613" cy="105918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sp>
      </p:grpSp>
      <p:grpSp>
        <p:nvGrpSpPr>
          <p:cNvPr id="5" name="Group 5"/>
          <p:cNvGrpSpPr/>
          <p:nvPr/>
        </p:nvGrpSpPr>
        <p:grpSpPr>
          <a:xfrm>
            <a:off x="10666376" y="1790700"/>
            <a:ext cx="2828925" cy="2826000"/>
            <a:chOff x="0" y="0"/>
            <a:chExt cx="3771900" cy="3761792"/>
          </a:xfrm>
        </p:grpSpPr>
        <p:pic>
          <p:nvPicPr>
            <p:cNvPr id="6"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7" name="Group 7"/>
          <p:cNvGrpSpPr/>
          <p:nvPr/>
        </p:nvGrpSpPr>
        <p:grpSpPr>
          <a:xfrm>
            <a:off x="11180726" y="4616700"/>
            <a:ext cx="2828925" cy="2826000"/>
            <a:chOff x="0" y="0"/>
            <a:chExt cx="3771900" cy="3761792"/>
          </a:xfrm>
        </p:grpSpPr>
        <p:pic>
          <p:nvPicPr>
            <p:cNvPr id="8"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9" name="Group 9"/>
          <p:cNvGrpSpPr/>
          <p:nvPr/>
        </p:nvGrpSpPr>
        <p:grpSpPr>
          <a:xfrm>
            <a:off x="13356275" y="2777112"/>
            <a:ext cx="2828925" cy="2826000"/>
            <a:chOff x="0" y="0"/>
            <a:chExt cx="3771900" cy="3761792"/>
          </a:xfrm>
        </p:grpSpPr>
        <p:pic>
          <p:nvPicPr>
            <p:cNvPr id="10" name="Picture 10"/>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grpSp>
        <p:nvGrpSpPr>
          <p:cNvPr id="11" name="Group 11"/>
          <p:cNvGrpSpPr/>
          <p:nvPr/>
        </p:nvGrpSpPr>
        <p:grpSpPr>
          <a:xfrm>
            <a:off x="13870625" y="5603112"/>
            <a:ext cx="2828925" cy="2826000"/>
            <a:chOff x="0" y="0"/>
            <a:chExt cx="3771900" cy="3761792"/>
          </a:xfrm>
        </p:grpSpPr>
        <p:pic>
          <p:nvPicPr>
            <p:cNvPr id="12" name="Picture 12"/>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0" y="0"/>
              <a:ext cx="3771900" cy="3761792"/>
            </a:xfrm>
            <a:prstGeom prst="ellipse">
              <a:avLst/>
            </a:prstGeom>
          </p:spPr>
        </p:pic>
      </p:grpSp>
      <p:sp>
        <p:nvSpPr>
          <p:cNvPr id="13" name="TextBox 13"/>
          <p:cNvSpPr txBox="1"/>
          <p:nvPr/>
        </p:nvSpPr>
        <p:spPr>
          <a:xfrm>
            <a:off x="3325958" y="1551851"/>
            <a:ext cx="5596027"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STORE CONCEPT</a:t>
            </a:r>
          </a:p>
        </p:txBody>
      </p:sp>
      <p:sp>
        <p:nvSpPr>
          <p:cNvPr id="15" name="AutoShape 15"/>
          <p:cNvSpPr/>
          <p:nvPr/>
        </p:nvSpPr>
        <p:spPr>
          <a:xfrm>
            <a:off x="4478052" y="3536278"/>
            <a:ext cx="3291840" cy="0"/>
          </a:xfrm>
          <a:prstGeom prst="line">
            <a:avLst/>
          </a:prstGeom>
          <a:ln w="28575" cap="flat">
            <a:solidFill>
              <a:srgbClr val="C39950"/>
            </a:solidFill>
            <a:prstDash val="solid"/>
            <a:headEnd type="none" w="sm" len="sm"/>
            <a:tailEnd type="none" w="sm" len="sm"/>
          </a:ln>
        </p:spPr>
      </p:sp>
      <p:sp>
        <p:nvSpPr>
          <p:cNvPr id="16" name="TextBox 7">
            <a:extLst>
              <a:ext uri="{FF2B5EF4-FFF2-40B4-BE49-F238E27FC236}">
                <a16:creationId xmlns:a16="http://schemas.microsoft.com/office/drawing/2014/main" id="{00BE0775-77BC-E287-D945-1E27AC780509}"/>
              </a:ext>
            </a:extLst>
          </p:cNvPr>
          <p:cNvSpPr txBox="1"/>
          <p:nvPr/>
        </p:nvSpPr>
        <p:spPr>
          <a:xfrm>
            <a:off x="1481197" y="3819987"/>
            <a:ext cx="8670829" cy="3209212"/>
          </a:xfrm>
          <a:prstGeom prst="rect">
            <a:avLst/>
          </a:prstGeom>
        </p:spPr>
        <p:txBody>
          <a:bodyPr wrap="square" lIns="0" tIns="0" rIns="0" bIns="0" rtlCol="0" anchor="t">
            <a:spAutoFit/>
          </a:bodyPr>
          <a:lstStyle/>
          <a:p>
            <a:pPr algn="just">
              <a:lnSpc>
                <a:spcPts val="5058"/>
              </a:lnSpc>
            </a:pPr>
            <a:r>
              <a:rPr lang="en-US" sz="2500" dirty="0">
                <a:solidFill>
                  <a:srgbClr val="737373"/>
                </a:solidFill>
                <a:latin typeface="DM Sans"/>
              </a:rPr>
              <a:t>The store has a </a:t>
            </a:r>
            <a:r>
              <a:rPr lang="en-US" sz="2500" b="1" dirty="0">
                <a:solidFill>
                  <a:srgbClr val="737373"/>
                </a:solidFill>
                <a:latin typeface="DM Sans"/>
              </a:rPr>
              <a:t>colorful but elegant </a:t>
            </a:r>
            <a:r>
              <a:rPr lang="en-US" sz="2500" dirty="0">
                <a:solidFill>
                  <a:srgbClr val="737373"/>
                </a:solidFill>
                <a:latin typeface="DM Sans"/>
              </a:rPr>
              <a:t>concept with moderate decoration, with the products neatly displayed on shelves with clean design, which does not make it comfortable to look and gives the impression of finding us in an art gallery.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7 -0.85926 -0.13377 -0.73411 -0.07231 -0.55864 C -0.0375 -0.42407 -2.77778E-7 -0.14383 -2.77778E-7 2.46914E-7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7 -0.85926 -0.13377 -0.73411 -0.07231 -0.55864 C -0.0375 -0.42407 -2.77778E-7 -0.14383 -2.77778E-7 2.46914E-7 " pathEditMode="relative" rAng="0" ptsTypes="AAAA">
                                      <p:cBhvr>
                                        <p:cTn id="8" dur="2000" fill="hold"/>
                                        <p:tgtEl>
                                          <p:spTgt spid="9"/>
                                        </p:tgtEl>
                                        <p:attrNameLst>
                                          <p:attrName>ppt_x</p:attrName>
                                          <p:attrName>ppt_y</p:attrName>
                                        </p:attrNameLst>
                                      </p:cBhvr>
                                      <p:rCtr x="45998" y="42963"/>
                                    </p:animMotion>
                                  </p:childTnLst>
                                </p:cTn>
                              </p:par>
                              <p:par>
                                <p:cTn id="9" presetID="50" presetClass="path" presetSubtype="0" accel="50000" decel="50000" fill="hold" nodeType="withEffect">
                                  <p:stCondLst>
                                    <p:cond delay="0"/>
                                  </p:stCondLst>
                                  <p:childTnLst>
                                    <p:animMotion origin="layout" path="M -0.91997 -0.85926 L -0.46085 -0.85926 C -0.25477 -0.85926 -0.13377 -0.73411 -0.07231 -0.55864 C -0.0375 -0.42407 -2.77778E-7 -0.14383 -2.77778E-7 2.46914E-7 " pathEditMode="relative" rAng="0" ptsTypes="AAAA">
                                      <p:cBhvr>
                                        <p:cTn id="10" dur="2000" fill="hold"/>
                                        <p:tgtEl>
                                          <p:spTgt spid="7"/>
                                        </p:tgtEl>
                                        <p:attrNameLst>
                                          <p:attrName>ppt_x</p:attrName>
                                          <p:attrName>ppt_y</p:attrName>
                                        </p:attrNameLst>
                                      </p:cBhvr>
                                      <p:rCtr x="45998" y="42963"/>
                                    </p:animMotion>
                                  </p:childTnLst>
                                </p:cTn>
                              </p:par>
                              <p:par>
                                <p:cTn id="11" presetID="50" presetClass="path" presetSubtype="0" accel="50000" decel="50000" fill="hold" nodeType="withEffect">
                                  <p:stCondLst>
                                    <p:cond delay="0"/>
                                  </p:stCondLst>
                                  <p:childTnLst>
                                    <p:animMotion origin="layout" path="M -0.91997 -0.85926 L -0.46085 -0.85926 C -0.25477 -0.85926 -0.13377 -0.73411 -0.07231 -0.55864 C -0.0375 -0.42407 -2.77778E-7 -0.14383 -2.77778E-7 2.46914E-7 " pathEditMode="relative" rAng="0" ptsTypes="AAAA">
                                      <p:cBhvr>
                                        <p:cTn id="12" dur="2000" fill="hold"/>
                                        <p:tgtEl>
                                          <p:spTgt spid="11"/>
                                        </p:tgtEl>
                                        <p:attrNameLst>
                                          <p:attrName>ppt_x</p:attrName>
                                          <p:attrName>ppt_y</p:attrName>
                                        </p:attrNameLst>
                                      </p:cBhvr>
                                      <p:rCtr x="45998" y="42963"/>
                                    </p:animMotion>
                                  </p:childTnLst>
                                </p:cTn>
                              </p:par>
                              <p:par>
                                <p:cTn id="13" presetID="42"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40E5942-0ECC-A59F-698A-C2FA3453BA52}"/>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9079843" y="2512742"/>
            <a:ext cx="7868839" cy="1050977"/>
          </a:xfrm>
          <a:prstGeom prst="rect">
            <a:avLst/>
          </a:prstGeom>
        </p:spPr>
        <p:txBody>
          <a:bodyPr lIns="0" tIns="0" rIns="0" bIns="0" rtlCol="0" anchor="t">
            <a:spAutoFit/>
          </a:bodyPr>
          <a:lstStyle/>
          <a:p>
            <a:pPr algn="ctr">
              <a:lnSpc>
                <a:spcPts val="7609"/>
              </a:lnSpc>
            </a:pPr>
            <a:r>
              <a:rPr lang="en-US" sz="8549" dirty="0">
                <a:solidFill>
                  <a:srgbClr val="C39950"/>
                </a:solidFill>
                <a:latin typeface="Dream Avenue"/>
              </a:rPr>
              <a:t>24 ºG</a:t>
            </a:r>
          </a:p>
        </p:txBody>
      </p:sp>
      <p:sp>
        <p:nvSpPr>
          <p:cNvPr id="6" name="AutoShape 6"/>
          <p:cNvSpPr/>
          <p:nvPr/>
        </p:nvSpPr>
        <p:spPr>
          <a:xfrm>
            <a:off x="11368342" y="3535144"/>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7" name="Group 7"/>
          <p:cNvGrpSpPr/>
          <p:nvPr/>
        </p:nvGrpSpPr>
        <p:grpSpPr>
          <a:xfrm>
            <a:off x="3074272" y="1183500"/>
            <a:ext cx="3960000" cy="3960000"/>
            <a:chOff x="2727429" y="206400"/>
            <a:chExt cx="5280000" cy="5280000"/>
          </a:xfrm>
        </p:grpSpPr>
        <p:pic>
          <p:nvPicPr>
            <p:cNvPr id="8" name="Picture 8"/>
            <p:cNvPicPr>
              <a:picLocks/>
            </p:cNvPicPr>
            <p:nvPr/>
          </p:nvPicPr>
          <p:blipFill rotWithShape="1">
            <a:blip r:embed="rId3"/>
            <a:srcRect l="169" t="2481" r="30092" b="11879"/>
            <a:stretch/>
          </p:blipFill>
          <p:spPr>
            <a:xfrm>
              <a:off x="2727429" y="206400"/>
              <a:ext cx="5280000" cy="5280000"/>
            </a:xfrm>
            <a:prstGeom prst="ellipse">
              <a:avLst/>
            </a:prstGeom>
          </p:spPr>
        </p:pic>
      </p:grpSp>
      <p:sp>
        <p:nvSpPr>
          <p:cNvPr id="9" name="TextBox 9"/>
          <p:cNvSpPr txBox="1"/>
          <p:nvPr/>
        </p:nvSpPr>
        <p:spPr>
          <a:xfrm>
            <a:off x="1758685" y="5213256"/>
            <a:ext cx="6993924" cy="3335274"/>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Air conditioning temperature adapted to the outside temperature. The programmed temperature must not exceed 12 degrees apart from the outside temperature. Ideally, about </a:t>
            </a:r>
            <a:r>
              <a:rPr lang="en-US" sz="2500" dirty="0">
                <a:solidFill>
                  <a:srgbClr val="737373"/>
                </a:solidFill>
                <a:latin typeface="DM Sans Bold"/>
              </a:rPr>
              <a:t>24 or 25 degrees Celsius</a:t>
            </a:r>
            <a:r>
              <a:rPr lang="en-US" sz="2500" dirty="0">
                <a:solidFill>
                  <a:srgbClr val="737373"/>
                </a:solidFill>
                <a:latin typeface="DM Sans"/>
              </a:rPr>
              <a:t> would be enough to </a:t>
            </a:r>
            <a:r>
              <a:rPr lang="en-US" sz="2500" dirty="0">
                <a:solidFill>
                  <a:srgbClr val="737373"/>
                </a:solidFill>
                <a:latin typeface="DM Sans Bold"/>
              </a:rPr>
              <a:t>convey comfort</a:t>
            </a:r>
            <a:r>
              <a:rPr lang="en-US" sz="2500" dirty="0">
                <a:solidFill>
                  <a:srgbClr val="737373"/>
                </a:solidFill>
                <a:latin typeface="DM Sans"/>
              </a:rPr>
              <a:t>. </a:t>
            </a:r>
          </a:p>
        </p:txBody>
      </p:sp>
      <p:sp>
        <p:nvSpPr>
          <p:cNvPr id="10" name="TextBox 10"/>
          <p:cNvSpPr txBox="1"/>
          <p:nvPr/>
        </p:nvSpPr>
        <p:spPr>
          <a:xfrm>
            <a:off x="9426380" y="5213256"/>
            <a:ext cx="7175765" cy="277184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For this pop-up store proposal, the most recent collection of Gucci was taken as a reference, but it is recommended to follow a similar scheme for upcoming collections with their respective personalities and atmospheres.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1.11111E-6 -0.14383 1.11111E-6 -1.7284E-6 " pathEditMode="relative" rAng="0" ptsTypes="AAAA">
                                      <p:cBhvr>
                                        <p:cTn id="6" dur="2000" fill="hold"/>
                                        <p:tgtEl>
                                          <p:spTgt spid="7"/>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2245AFE3-66FB-82F6-23E3-A784868B8549}"/>
              </a:ext>
            </a:extLst>
          </p:cNvPr>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14173200" y="1181100"/>
            <a:ext cx="2880000" cy="2880000"/>
            <a:chOff x="2290119" y="203200"/>
            <a:chExt cx="3840000" cy="3840000"/>
          </a:xfrm>
        </p:grpSpPr>
        <p:pic>
          <p:nvPicPr>
            <p:cNvPr id="6" name="Picture 6"/>
            <p:cNvPicPr>
              <a:picLocks/>
            </p:cNvPicPr>
            <p:nvPr/>
          </p:nvPicPr>
          <p:blipFill>
            <a:blip r:embed="rId3"/>
            <a:srcRect t="5719" b="5719"/>
            <a:stretch>
              <a:fillRect/>
            </a:stretch>
          </p:blipFill>
          <p:spPr>
            <a:xfrm>
              <a:off x="2290119" y="203200"/>
              <a:ext cx="3840000" cy="3840000"/>
            </a:xfrm>
            <a:prstGeom prst="ellipse">
              <a:avLst/>
            </a:prstGeom>
          </p:spPr>
        </p:pic>
      </p:grpSp>
      <p:grpSp>
        <p:nvGrpSpPr>
          <p:cNvPr id="7" name="Group 7"/>
          <p:cNvGrpSpPr/>
          <p:nvPr/>
        </p:nvGrpSpPr>
        <p:grpSpPr>
          <a:xfrm>
            <a:off x="1234801" y="6174033"/>
            <a:ext cx="2880000" cy="2880000"/>
            <a:chOff x="274801" y="-701890"/>
            <a:chExt cx="3840000" cy="3840000"/>
          </a:xfrm>
        </p:grpSpPr>
        <p:pic>
          <p:nvPicPr>
            <p:cNvPr id="8" name="Picture 8"/>
            <p:cNvPicPr>
              <a:picLocks/>
            </p:cNvPicPr>
            <p:nvPr/>
          </p:nvPicPr>
          <p:blipFill rotWithShape="1">
            <a:blip r:embed="rId4"/>
            <a:srcRect l="30123" t="1634" r="-380" b="18444"/>
            <a:stretch/>
          </p:blipFill>
          <p:spPr>
            <a:xfrm>
              <a:off x="274801" y="-701890"/>
              <a:ext cx="3840000" cy="3840000"/>
            </a:xfrm>
            <a:prstGeom prst="ellipse">
              <a:avLst/>
            </a:prstGeom>
          </p:spPr>
        </p:pic>
      </p:grpSp>
      <p:sp>
        <p:nvSpPr>
          <p:cNvPr id="9" name="TextBox 9"/>
          <p:cNvSpPr txBox="1"/>
          <p:nvPr/>
        </p:nvSpPr>
        <p:spPr>
          <a:xfrm>
            <a:off x="3006014" y="3339393"/>
            <a:ext cx="12275973" cy="2834640"/>
          </a:xfrm>
          <a:prstGeom prst="rect">
            <a:avLst/>
          </a:prstGeom>
        </p:spPr>
        <p:txBody>
          <a:bodyPr lIns="0" tIns="0" rIns="0" bIns="0" rtlCol="0" anchor="t">
            <a:spAutoFit/>
          </a:bodyPr>
          <a:lstStyle/>
          <a:p>
            <a:pPr algn="ctr">
              <a:lnSpc>
                <a:spcPts val="10680"/>
              </a:lnSpc>
            </a:pPr>
            <a:endParaRPr/>
          </a:p>
          <a:p>
            <a:pPr algn="ctr">
              <a:lnSpc>
                <a:spcPts val="10680"/>
              </a:lnSpc>
            </a:pPr>
            <a:r>
              <a:rPr lang="en-US" sz="12000">
                <a:solidFill>
                  <a:srgbClr val="C39950"/>
                </a:solidFill>
                <a:latin typeface="Dream Avenue"/>
              </a:rPr>
              <a:t>LOCATION</a:t>
            </a:r>
          </a:p>
        </p:txBody>
      </p:sp>
      <p:sp>
        <p:nvSpPr>
          <p:cNvPr id="10" name="AutoShape 10"/>
          <p:cNvSpPr/>
          <p:nvPr/>
        </p:nvSpPr>
        <p:spPr>
          <a:xfrm>
            <a:off x="7498080" y="6145458"/>
            <a:ext cx="3291840" cy="0"/>
          </a:xfrm>
          <a:prstGeom prst="line">
            <a:avLst/>
          </a:prstGeom>
          <a:ln w="28575" cap="flat">
            <a:solidFill>
              <a:srgbClr val="C39950"/>
            </a:solidFill>
            <a:prstDash val="solid"/>
            <a:headEnd type="none" w="sm" len="sm"/>
            <a:tailEnd type="none" w="sm" len="sm"/>
          </a:ln>
        </p:spPr>
        <p:txBody>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 -0.07231 -0.55864 C -0.0375 -0.42407 -2.63889E-6 -0.14382 -2.63889E-6 -3.95062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26 -0.07231 -0.55864 C -0.0375 -0.42407 2.63889E-6 -0.14382 2.63889E-6 -3.45679E-6 " pathEditMode="relative" rAng="0" ptsTypes="AAAA">
                                      <p:cBhvr>
                                        <p:cTn id="8" dur="2000" fill="hold"/>
                                        <p:tgtEl>
                                          <p:spTgt spid="7"/>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39D687C1-01FC-3F15-18BE-A06F518BAB3F}"/>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967945" y="1449620"/>
            <a:ext cx="8593604"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NY vs London vs Paris</a:t>
            </a:r>
          </a:p>
        </p:txBody>
      </p:sp>
      <p:sp>
        <p:nvSpPr>
          <p:cNvPr id="6" name="AutoShape 6"/>
          <p:cNvSpPr/>
          <p:nvPr/>
        </p:nvSpPr>
        <p:spPr>
          <a:xfrm>
            <a:off x="3618827" y="3448335"/>
            <a:ext cx="3291840" cy="0"/>
          </a:xfrm>
          <a:prstGeom prst="line">
            <a:avLst/>
          </a:prstGeom>
          <a:ln w="28575" cap="flat">
            <a:solidFill>
              <a:srgbClr val="C39950"/>
            </a:solidFill>
            <a:prstDash val="solid"/>
            <a:headEnd type="none" w="sm" len="sm"/>
            <a:tailEnd type="none" w="sm" len="sm"/>
          </a:ln>
        </p:spPr>
        <p:txBody>
          <a:bodyPr/>
          <a:lstStyle/>
          <a:p>
            <a:endParaRPr/>
          </a:p>
        </p:txBody>
      </p:sp>
      <p:pic>
        <p:nvPicPr>
          <p:cNvPr id="7" name="Picture 7"/>
          <p:cNvPicPr>
            <a:picLocks noChangeAspect="1"/>
          </p:cNvPicPr>
          <p:nvPr/>
        </p:nvPicPr>
        <p:blipFill>
          <a:blip r:embed="rId3"/>
          <a:stretch>
            <a:fillRect/>
          </a:stretch>
        </p:blipFill>
        <p:spPr>
          <a:xfrm>
            <a:off x="8962159" y="540541"/>
            <a:ext cx="1783229" cy="488159"/>
          </a:xfrm>
          <a:prstGeom prst="rect">
            <a:avLst/>
          </a:prstGeom>
        </p:spPr>
      </p:pic>
      <p:grpSp>
        <p:nvGrpSpPr>
          <p:cNvPr id="8" name="Group 8"/>
          <p:cNvGrpSpPr/>
          <p:nvPr/>
        </p:nvGrpSpPr>
        <p:grpSpPr>
          <a:xfrm>
            <a:off x="12322043" y="5925119"/>
            <a:ext cx="3240000" cy="3240000"/>
            <a:chOff x="3604422" y="-235048"/>
            <a:chExt cx="4320000" cy="4320001"/>
          </a:xfrm>
        </p:grpSpPr>
        <p:pic>
          <p:nvPicPr>
            <p:cNvPr id="9" name="Picture 9"/>
            <p:cNvPicPr>
              <a:picLocks/>
            </p:cNvPicPr>
            <p:nvPr/>
          </p:nvPicPr>
          <p:blipFill rotWithShape="1">
            <a:blip r:embed="rId4"/>
            <a:srcRect l="2546" t="26926" r="57452" b="11117"/>
            <a:stretch/>
          </p:blipFill>
          <p:spPr>
            <a:xfrm>
              <a:off x="3604422" y="-235048"/>
              <a:ext cx="4320000" cy="4320001"/>
            </a:xfrm>
            <a:prstGeom prst="ellipse">
              <a:avLst/>
            </a:prstGeom>
          </p:spPr>
        </p:pic>
      </p:grpSp>
      <p:sp>
        <p:nvSpPr>
          <p:cNvPr id="12" name="TextBox 12"/>
          <p:cNvSpPr txBox="1"/>
          <p:nvPr/>
        </p:nvSpPr>
        <p:spPr>
          <a:xfrm>
            <a:off x="1350236" y="3792650"/>
            <a:ext cx="7829022" cy="502119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For this pop-up store, New York seems to be the ideal destination to establish it. </a:t>
            </a:r>
            <a:r>
              <a:rPr lang="en-US" sz="2500" dirty="0">
                <a:solidFill>
                  <a:srgbClr val="737373"/>
                </a:solidFill>
                <a:latin typeface="DM Sans Bold"/>
              </a:rPr>
              <a:t>27% of Gucci’s global revenue in 2021 originated in North America</a:t>
            </a:r>
            <a:r>
              <a:rPr lang="en-US" sz="2500" dirty="0">
                <a:solidFill>
                  <a:srgbClr val="737373"/>
                </a:solidFill>
                <a:latin typeface="DM Sans"/>
              </a:rPr>
              <a:t>, versus 17% in Western Europe. Harry Styles is more heard in US than in France, in addition, in 2012 he confessed that NY was one of his favorite cities, which </a:t>
            </a:r>
            <a:r>
              <a:rPr lang="en-US" sz="2500" dirty="0">
                <a:solidFill>
                  <a:srgbClr val="737373"/>
                </a:solidFill>
                <a:latin typeface="DM Sans Bold"/>
              </a:rPr>
              <a:t>could facilitate that a visit organized to the Pop-up store by the artist can take place at least one occasion</a:t>
            </a:r>
            <a:r>
              <a:rPr lang="en-US" sz="2500" dirty="0">
                <a:solidFill>
                  <a:srgbClr val="737373"/>
                </a:solidFill>
                <a:latin typeface="DM Sans"/>
              </a:rPr>
              <a:t>.</a:t>
            </a:r>
          </a:p>
        </p:txBody>
      </p:sp>
      <p:grpSp>
        <p:nvGrpSpPr>
          <p:cNvPr id="14" name="Grupo 13">
            <a:extLst>
              <a:ext uri="{FF2B5EF4-FFF2-40B4-BE49-F238E27FC236}">
                <a16:creationId xmlns:a16="http://schemas.microsoft.com/office/drawing/2014/main" id="{C02EC259-1535-C2C7-9E32-2440931ED163}"/>
              </a:ext>
            </a:extLst>
          </p:cNvPr>
          <p:cNvGrpSpPr/>
          <p:nvPr/>
        </p:nvGrpSpPr>
        <p:grpSpPr>
          <a:xfrm>
            <a:off x="9618727" y="1028700"/>
            <a:ext cx="7640573" cy="4896419"/>
            <a:chOff x="9618727" y="1028700"/>
            <a:chExt cx="7640573" cy="4896419"/>
          </a:xfrm>
        </p:grpSpPr>
        <p:grpSp>
          <p:nvGrpSpPr>
            <p:cNvPr id="10" name="Group 10"/>
            <p:cNvGrpSpPr/>
            <p:nvPr/>
          </p:nvGrpSpPr>
          <p:grpSpPr>
            <a:xfrm>
              <a:off x="9618727" y="1028700"/>
              <a:ext cx="7640573" cy="4896419"/>
              <a:chOff x="0" y="0"/>
              <a:chExt cx="10187431" cy="6528559"/>
            </a:xfrm>
          </p:grpSpPr>
          <p:pic>
            <p:nvPicPr>
              <p:cNvPr id="11" name="Picture 11"/>
              <p:cNvPicPr>
                <a:picLocks noChangeAspect="1"/>
              </p:cNvPicPr>
              <p:nvPr/>
            </p:nvPicPr>
            <p:blipFill>
              <a:blip r:embed="rId5"/>
              <a:srcRect r="9085" b="8732"/>
              <a:stretch>
                <a:fillRect/>
              </a:stretch>
            </p:blipFill>
            <p:spPr>
              <a:xfrm>
                <a:off x="0" y="0"/>
                <a:ext cx="10187431" cy="6528559"/>
              </a:xfrm>
              <a:prstGeom prst="rect">
                <a:avLst/>
              </a:prstGeom>
            </p:spPr>
          </p:pic>
        </p:grpSp>
        <p:sp>
          <p:nvSpPr>
            <p:cNvPr id="13" name="TextBox 13"/>
            <p:cNvSpPr txBox="1"/>
            <p:nvPr/>
          </p:nvSpPr>
          <p:spPr>
            <a:xfrm>
              <a:off x="14843213" y="5486081"/>
              <a:ext cx="2239800" cy="439038"/>
            </a:xfrm>
            <a:prstGeom prst="rect">
              <a:avLst/>
            </a:prstGeom>
          </p:spPr>
          <p:txBody>
            <a:bodyPr lIns="0" tIns="0" rIns="0" bIns="0" rtlCol="0" anchor="t">
              <a:spAutoFit/>
            </a:bodyPr>
            <a:lstStyle/>
            <a:p>
              <a:pPr algn="just">
                <a:lnSpc>
                  <a:spcPts val="3608"/>
                </a:lnSpc>
              </a:pPr>
              <a:r>
                <a:rPr lang="en-US" sz="2200" dirty="0">
                  <a:solidFill>
                    <a:srgbClr val="004AAD"/>
                  </a:solidFill>
                  <a:latin typeface="DM Sans Bold"/>
                </a:rPr>
                <a:t>®STATISTA 2022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26 -0.07231 -0.55864 C -0.0375 -0.42407 3.61111E-6 -0.14382 3.61111E-6 -3.33333E-6 " pathEditMode="relative" rAng="0" ptsTypes="AAAA">
                                      <p:cBhvr>
                                        <p:cTn id="6" dur="2000" fill="hold"/>
                                        <p:tgtEl>
                                          <p:spTgt spid="8"/>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3CD71D95-5930-BAEB-DE6E-435DE04E5BC9}"/>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1171575" y="1850365"/>
            <a:ext cx="7955224"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DISTRICT</a:t>
            </a:r>
          </a:p>
        </p:txBody>
      </p:sp>
      <p:sp>
        <p:nvSpPr>
          <p:cNvPr id="6" name="AutoShape 6"/>
          <p:cNvSpPr/>
          <p:nvPr/>
        </p:nvSpPr>
        <p:spPr>
          <a:xfrm>
            <a:off x="3503267" y="2901342"/>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7" name="Group 7"/>
          <p:cNvGrpSpPr>
            <a:grpSpLocks noChangeAspect="1"/>
          </p:cNvGrpSpPr>
          <p:nvPr/>
        </p:nvGrpSpPr>
        <p:grpSpPr>
          <a:xfrm>
            <a:off x="13105092" y="1602715"/>
            <a:ext cx="3578951" cy="708157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a:p>
          </p:txBody>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20878" r="-104176"/>
              </a:stretch>
            </a:blipFill>
          </p:spPr>
          <p:txBody>
            <a:bodyPr/>
            <a:lstStyle/>
            <a:p>
              <a:endParaRPr/>
            </a:p>
          </p:txBody>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a:p>
          </p:txBody>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a:p>
          </p:txBody>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a:p>
          </p:txBody>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a:p>
          </p:txBody>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a:p>
          </p:txBody>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a:p>
          </p:txBody>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9950"/>
            </a:solidFill>
          </p:spPr>
          <p:txBody>
            <a:bodyPr/>
            <a:lstStyle/>
            <a:p>
              <a:endParaRPr/>
            </a:p>
          </p:txBody>
        </p:sp>
      </p:grpSp>
      <p:grpSp>
        <p:nvGrpSpPr>
          <p:cNvPr id="17" name="Group 17"/>
          <p:cNvGrpSpPr>
            <a:grpSpLocks noChangeAspect="1"/>
          </p:cNvGrpSpPr>
          <p:nvPr/>
        </p:nvGrpSpPr>
        <p:grpSpPr>
          <a:xfrm>
            <a:off x="9144000" y="1602715"/>
            <a:ext cx="3578951" cy="7081570"/>
            <a:chOff x="0" y="0"/>
            <a:chExt cx="2620010" cy="5184140"/>
          </a:xfrm>
        </p:grpSpPr>
        <p:sp>
          <p:nvSpPr>
            <p:cNvPr id="18" name="Freeform 1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a:p>
          </p:txBody>
        </p:sp>
        <p:sp>
          <p:nvSpPr>
            <p:cNvPr id="19" name="Freeform 1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8045" r="-8045"/>
              </a:stretch>
            </a:blipFill>
          </p:spPr>
          <p:txBody>
            <a:bodyPr/>
            <a:lstStyle/>
            <a:p>
              <a:endParaRPr/>
            </a:p>
          </p:txBody>
        </p:sp>
        <p:sp>
          <p:nvSpPr>
            <p:cNvPr id="20" name="Freeform 2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a:p>
          </p:txBody>
        </p:sp>
        <p:sp>
          <p:nvSpPr>
            <p:cNvPr id="21" name="Freeform 2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a:p>
          </p:txBody>
        </p:sp>
        <p:sp>
          <p:nvSpPr>
            <p:cNvPr id="22" name="Freeform 2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a:p>
          </p:txBody>
        </p:sp>
        <p:sp>
          <p:nvSpPr>
            <p:cNvPr id="23" name="Freeform 2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a:p>
          </p:txBody>
        </p:sp>
        <p:sp>
          <p:nvSpPr>
            <p:cNvPr id="24" name="Freeform 2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a:p>
          </p:txBody>
        </p:sp>
        <p:sp>
          <p:nvSpPr>
            <p:cNvPr id="25" name="Freeform 2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a:p>
          </p:txBody>
        </p:sp>
        <p:sp>
          <p:nvSpPr>
            <p:cNvPr id="26" name="Freeform 2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C39950"/>
            </a:solidFill>
          </p:spPr>
          <p:txBody>
            <a:bodyPr/>
            <a:lstStyle/>
            <a:p>
              <a:endParaRPr/>
            </a:p>
          </p:txBody>
        </p:sp>
      </p:grpSp>
      <p:sp>
        <p:nvSpPr>
          <p:cNvPr id="27" name="TextBox 27"/>
          <p:cNvSpPr txBox="1"/>
          <p:nvPr/>
        </p:nvSpPr>
        <p:spPr>
          <a:xfrm>
            <a:off x="1771354" y="3548341"/>
            <a:ext cx="6755665" cy="3900363"/>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Located more precisely in the Midtown  neighborhood. Iconic department stores, </a:t>
            </a:r>
            <a:r>
              <a:rPr lang="en-US" sz="2500" dirty="0">
                <a:solidFill>
                  <a:srgbClr val="737373"/>
                </a:solidFill>
                <a:latin typeface="DM Sans Bold"/>
              </a:rPr>
              <a:t>electric thrill, designer flagships, and a traditional luxury experience</a:t>
            </a:r>
            <a:r>
              <a:rPr lang="en-US" sz="2500" dirty="0">
                <a:solidFill>
                  <a:srgbClr val="737373"/>
                </a:solidFill>
                <a:latin typeface="DM Sans"/>
              </a:rPr>
              <a:t>. Establishments and attractions in this district are thought of as a valuable tool to generate </a:t>
            </a:r>
            <a:r>
              <a:rPr lang="en-US" sz="2500" dirty="0">
                <a:solidFill>
                  <a:srgbClr val="737373"/>
                </a:solidFill>
                <a:latin typeface="DM Sans Bold"/>
              </a:rPr>
              <a:t>joint synergies and capture customers</a:t>
            </a:r>
            <a:r>
              <a:rPr lang="en-US" sz="2500" dirty="0">
                <a:solidFill>
                  <a:srgbClr val="737373"/>
                </a:solidFill>
                <a:latin typeface="DM San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6" dur="2000" fill="hold"/>
                                        <p:tgtEl>
                                          <p:spTgt spid="17"/>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8" dur="2000" fill="hold"/>
                                        <p:tgtEl>
                                          <p:spTgt spid="7"/>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E82D74F-8559-B21E-EEFE-F4CE5AA2E7AF}"/>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AutoShape 5"/>
          <p:cNvSpPr/>
          <p:nvPr/>
        </p:nvSpPr>
        <p:spPr>
          <a:xfrm>
            <a:off x="3451046" y="3488972"/>
            <a:ext cx="3291840" cy="0"/>
          </a:xfrm>
          <a:prstGeom prst="line">
            <a:avLst/>
          </a:prstGeom>
          <a:ln w="28575" cap="flat">
            <a:solidFill>
              <a:srgbClr val="CEC2B5"/>
            </a:solidFill>
            <a:prstDash val="solid"/>
            <a:headEnd type="none" w="sm" len="sm"/>
            <a:tailEnd type="none" w="sm" len="sm"/>
          </a:ln>
        </p:spPr>
        <p:txBody>
          <a:bodyPr/>
          <a:lstStyle/>
          <a:p>
            <a:endParaRPr/>
          </a:p>
        </p:txBody>
      </p:sp>
      <p:sp>
        <p:nvSpPr>
          <p:cNvPr id="6" name="TextBox 6"/>
          <p:cNvSpPr txBox="1"/>
          <p:nvPr/>
        </p:nvSpPr>
        <p:spPr>
          <a:xfrm>
            <a:off x="2373093" y="2437995"/>
            <a:ext cx="5447746" cy="1050977"/>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DISTRICT</a:t>
            </a:r>
          </a:p>
        </p:txBody>
      </p:sp>
      <p:sp>
        <p:nvSpPr>
          <p:cNvPr id="7" name="TextBox 7"/>
          <p:cNvSpPr txBox="1"/>
          <p:nvPr/>
        </p:nvSpPr>
        <p:spPr>
          <a:xfrm>
            <a:off x="8938334" y="5029200"/>
            <a:ext cx="7651313" cy="3897249"/>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We embedded ourselves in the </a:t>
            </a:r>
            <a:r>
              <a:rPr lang="en-US" sz="2500" dirty="0">
                <a:solidFill>
                  <a:srgbClr val="737373"/>
                </a:solidFill>
                <a:latin typeface="DM Sans Bold"/>
              </a:rPr>
              <a:t>tourist</a:t>
            </a:r>
            <a:r>
              <a:rPr lang="en-US" sz="2500" dirty="0">
                <a:solidFill>
                  <a:srgbClr val="737373"/>
                </a:solidFill>
                <a:latin typeface="DM Sans"/>
              </a:rPr>
              <a:t> </a:t>
            </a:r>
            <a:r>
              <a:rPr lang="en-US" sz="2500" dirty="0">
                <a:solidFill>
                  <a:srgbClr val="737373"/>
                </a:solidFill>
                <a:latin typeface="DM Sans Bold"/>
              </a:rPr>
              <a:t>epicenter</a:t>
            </a:r>
            <a:r>
              <a:rPr lang="en-US" sz="2500" dirty="0">
                <a:solidFill>
                  <a:srgbClr val="737373"/>
                </a:solidFill>
                <a:latin typeface="DM Sans"/>
              </a:rPr>
              <a:t> of Manhattan. Times Square, famous buildings such as the Chrysler Building, the Empire State Building and the Flatiron Building, near Central Park, attractions for art lovers, the Grand Central Terminal and culminating with the big luxury signs of </a:t>
            </a:r>
            <a:r>
              <a:rPr lang="en-US" sz="2500" dirty="0">
                <a:solidFill>
                  <a:srgbClr val="737373"/>
                </a:solidFill>
                <a:latin typeface="DM Sans Bold"/>
              </a:rPr>
              <a:t>5th Avenue</a:t>
            </a:r>
            <a:r>
              <a:rPr lang="en-US" sz="2500" dirty="0">
                <a:solidFill>
                  <a:srgbClr val="737373"/>
                </a:solidFill>
                <a:latin typeface="DM Sans"/>
              </a:rPr>
              <a:t>.</a:t>
            </a:r>
          </a:p>
        </p:txBody>
      </p:sp>
      <p:grpSp>
        <p:nvGrpSpPr>
          <p:cNvPr id="8" name="Group 8"/>
          <p:cNvGrpSpPr/>
          <p:nvPr/>
        </p:nvGrpSpPr>
        <p:grpSpPr>
          <a:xfrm>
            <a:off x="2460407" y="3886449"/>
            <a:ext cx="5040000" cy="5040000"/>
            <a:chOff x="687997" y="-1676068"/>
            <a:chExt cx="6719999" cy="6720000"/>
          </a:xfrm>
        </p:grpSpPr>
        <p:pic>
          <p:nvPicPr>
            <p:cNvPr id="9" name="Picture 9"/>
            <p:cNvPicPr>
              <a:picLocks/>
            </p:cNvPicPr>
            <p:nvPr/>
          </p:nvPicPr>
          <p:blipFill>
            <a:blip r:embed="rId3"/>
            <a:srcRect t="609" b="55893"/>
            <a:stretch>
              <a:fillRect/>
            </a:stretch>
          </p:blipFill>
          <p:spPr>
            <a:xfrm>
              <a:off x="687997" y="-1676068"/>
              <a:ext cx="6719999" cy="6720000"/>
            </a:xfrm>
            <a:prstGeom prst="ellipse">
              <a:avLst/>
            </a:prstGeom>
          </p:spPr>
        </p:pic>
      </p:grpSp>
      <p:grpSp>
        <p:nvGrpSpPr>
          <p:cNvPr id="10" name="Group 10"/>
          <p:cNvGrpSpPr/>
          <p:nvPr/>
        </p:nvGrpSpPr>
        <p:grpSpPr>
          <a:xfrm>
            <a:off x="11032971" y="1228950"/>
            <a:ext cx="3600000" cy="3600000"/>
            <a:chOff x="2792849" y="267000"/>
            <a:chExt cx="4800000" cy="4800001"/>
          </a:xfrm>
        </p:grpSpPr>
        <p:pic>
          <p:nvPicPr>
            <p:cNvPr id="11" name="Picture 11"/>
            <p:cNvPicPr>
              <a:picLocks/>
            </p:cNvPicPr>
            <p:nvPr/>
          </p:nvPicPr>
          <p:blipFill rotWithShape="1">
            <a:blip r:embed="rId4"/>
            <a:srcRect l="17399" t="2361" r="25240" b="2361"/>
            <a:stretch/>
          </p:blipFill>
          <p:spPr>
            <a:xfrm>
              <a:off x="2792849" y="267000"/>
              <a:ext cx="4800000" cy="4800001"/>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5 L -0.46085 -0.85925 C -0.25478 -0.85925 -0.13377 -0.7341 -0.07231 -0.55864 C -0.0375 -0.42407 3.88889E-6 -0.14382 3.88889E-6 -4.44444E-6 " pathEditMode="relative" rAng="0" ptsTypes="AAAA">
                                      <p:cBhvr>
                                        <p:cTn id="6" dur="2000" fill="hold"/>
                                        <p:tgtEl>
                                          <p:spTgt spid="10"/>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26 -0.07231 -0.55865 C -0.0375 -0.42408 9.72222E-7 -0.14383 9.72222E-7 4.81481E-6 " pathEditMode="relative" rAng="0" ptsTypes="AAAA">
                                      <p:cBhvr>
                                        <p:cTn id="8" dur="2000" fill="hold"/>
                                        <p:tgtEl>
                                          <p:spTgt spid="8"/>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E2FB2B4-C240-E7B9-9FFC-6506E143397C}"/>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9961270" y="1522142"/>
            <a:ext cx="6105985"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JOINT SYNERGIES</a:t>
            </a:r>
          </a:p>
        </p:txBody>
      </p:sp>
      <p:sp>
        <p:nvSpPr>
          <p:cNvPr id="6" name="AutoShape 6"/>
          <p:cNvSpPr/>
          <p:nvPr/>
        </p:nvSpPr>
        <p:spPr>
          <a:xfrm>
            <a:off x="11368342" y="3535144"/>
            <a:ext cx="3291840" cy="0"/>
          </a:xfrm>
          <a:prstGeom prst="line">
            <a:avLst/>
          </a:prstGeom>
          <a:ln w="28575" cap="flat">
            <a:solidFill>
              <a:srgbClr val="C39950"/>
            </a:solidFill>
            <a:prstDash val="solid"/>
            <a:headEnd type="none" w="sm" len="sm"/>
            <a:tailEnd type="none" w="sm" len="sm"/>
          </a:ln>
        </p:spPr>
        <p:txBody>
          <a:bodyPr/>
          <a:lstStyle/>
          <a:p>
            <a:endParaRPr/>
          </a:p>
        </p:txBody>
      </p:sp>
      <p:grpSp>
        <p:nvGrpSpPr>
          <p:cNvPr id="7" name="Group 7"/>
          <p:cNvGrpSpPr/>
          <p:nvPr/>
        </p:nvGrpSpPr>
        <p:grpSpPr>
          <a:xfrm>
            <a:off x="1685855" y="1723500"/>
            <a:ext cx="6840000" cy="6840000"/>
            <a:chOff x="876207" y="926400"/>
            <a:chExt cx="9120000" cy="9120000"/>
          </a:xfrm>
        </p:grpSpPr>
        <p:pic>
          <p:nvPicPr>
            <p:cNvPr id="8" name="Picture 8"/>
            <p:cNvPicPr>
              <a:picLocks/>
            </p:cNvPicPr>
            <p:nvPr/>
          </p:nvPicPr>
          <p:blipFill>
            <a:blip r:embed="rId3"/>
            <a:srcRect l="11973" r="25719"/>
            <a:stretch>
              <a:fillRect/>
            </a:stretch>
          </p:blipFill>
          <p:spPr>
            <a:xfrm>
              <a:off x="876207" y="926400"/>
              <a:ext cx="9120000" cy="9120000"/>
            </a:xfrm>
            <a:prstGeom prst="ellipse">
              <a:avLst/>
            </a:prstGeom>
          </p:spPr>
        </p:pic>
      </p:grpSp>
      <p:sp>
        <p:nvSpPr>
          <p:cNvPr id="9" name="TextBox 9"/>
          <p:cNvSpPr txBox="1"/>
          <p:nvPr/>
        </p:nvSpPr>
        <p:spPr>
          <a:xfrm>
            <a:off x="9426380" y="3861735"/>
            <a:ext cx="7175765" cy="4464620"/>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the stores that would serve as a collection tool. Think of establishments like Forty-Five Ten, Christian Soriano The Curated, Want Apothecary, Dover Street Market, </a:t>
            </a:r>
            <a:r>
              <a:rPr lang="en-US" sz="2500" dirty="0" err="1">
                <a:solidFill>
                  <a:srgbClr val="737373"/>
                </a:solidFill>
                <a:latin typeface="DM Sans"/>
              </a:rPr>
              <a:t>Fivestory</a:t>
            </a:r>
            <a:r>
              <a:rPr lang="en-US" sz="2500" dirty="0">
                <a:solidFill>
                  <a:srgbClr val="737373"/>
                </a:solidFill>
                <a:latin typeface="DM Sans"/>
              </a:rPr>
              <a:t>, Nordstrom and The Conservatory. Sharing features such as a </a:t>
            </a:r>
            <a:r>
              <a:rPr lang="en-US" sz="2500" dirty="0">
                <a:solidFill>
                  <a:srgbClr val="737373"/>
                </a:solidFill>
                <a:latin typeface="DM Sans Bold"/>
              </a:rPr>
              <a:t>taste for luxury, color, cutting edge designs and use of technology</a:t>
            </a:r>
            <a:r>
              <a:rPr lang="en-US" sz="2500" dirty="0">
                <a:solidFill>
                  <a:srgbClr val="737373"/>
                </a:solidFill>
                <a:latin typeface="DM Sans"/>
              </a:rPr>
              <a:t> such as (Nordstrom virtual mirrors).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7 -0.85926 L -0.46085 -0.85926 C -0.25478 -0.85926 -0.13377 -0.7341 -0.07231 -0.55864 C -0.0375 -0.42407 3.33333E-6 -0.14383 3.33333E-6 0 " pathEditMode="relative" rAng="0" ptsTypes="AAAA">
                                      <p:cBhvr>
                                        <p:cTn id="6" dur="2000" fill="hold"/>
                                        <p:tgtEl>
                                          <p:spTgt spid="7"/>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1F77D0C8-1B44-2AE2-A0BD-B617F05615D8}"/>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AutoShape 5"/>
          <p:cNvSpPr/>
          <p:nvPr/>
        </p:nvSpPr>
        <p:spPr>
          <a:xfrm>
            <a:off x="3451046" y="3870923"/>
            <a:ext cx="3291840" cy="0"/>
          </a:xfrm>
          <a:prstGeom prst="line">
            <a:avLst/>
          </a:prstGeom>
          <a:ln w="28575" cap="flat">
            <a:solidFill>
              <a:srgbClr val="CEC2B5"/>
            </a:solidFill>
            <a:prstDash val="solid"/>
            <a:headEnd type="none" w="sm" len="sm"/>
            <a:tailEnd type="none" w="sm" len="sm"/>
          </a:ln>
        </p:spPr>
        <p:txBody>
          <a:bodyPr/>
          <a:lstStyle/>
          <a:p>
            <a:endParaRPr/>
          </a:p>
        </p:txBody>
      </p:sp>
      <p:sp>
        <p:nvSpPr>
          <p:cNvPr id="6" name="TextBox 6"/>
          <p:cNvSpPr txBox="1"/>
          <p:nvPr/>
        </p:nvSpPr>
        <p:spPr>
          <a:xfrm>
            <a:off x="2064594" y="1857922"/>
            <a:ext cx="6064745"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CUSTOMER</a:t>
            </a:r>
          </a:p>
          <a:p>
            <a:pPr algn="ctr">
              <a:lnSpc>
                <a:spcPts val="7609"/>
              </a:lnSpc>
            </a:pPr>
            <a:r>
              <a:rPr lang="en-US" sz="8549">
                <a:solidFill>
                  <a:srgbClr val="C39950"/>
                </a:solidFill>
                <a:latin typeface="Dream Avenue"/>
              </a:rPr>
              <a:t>CAPTION</a:t>
            </a:r>
          </a:p>
        </p:txBody>
      </p:sp>
      <p:sp>
        <p:nvSpPr>
          <p:cNvPr id="7" name="TextBox 7"/>
          <p:cNvSpPr txBox="1"/>
          <p:nvPr/>
        </p:nvSpPr>
        <p:spPr>
          <a:xfrm>
            <a:off x="8938334" y="5029200"/>
            <a:ext cx="7651313" cy="3336106"/>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As for places to eat, visit and stay. Think of Legacy Records restaurant with Mediterranean food with touches of gold, marble and mahogany in the decor, in places like MoMA, SPYSCAPE and AKC Museum of the Dog, and in luxurious hotels like The Times Square EDITION, The Plaza and Hotel St. Moritz</a:t>
            </a:r>
          </a:p>
        </p:txBody>
      </p:sp>
      <p:grpSp>
        <p:nvGrpSpPr>
          <p:cNvPr id="8" name="Group 8"/>
          <p:cNvGrpSpPr/>
          <p:nvPr/>
        </p:nvGrpSpPr>
        <p:grpSpPr>
          <a:xfrm>
            <a:off x="2643517" y="4357253"/>
            <a:ext cx="4680000" cy="4680000"/>
            <a:chOff x="932144" y="-1048329"/>
            <a:chExt cx="6239999" cy="6240000"/>
          </a:xfrm>
        </p:grpSpPr>
        <p:pic>
          <p:nvPicPr>
            <p:cNvPr id="9" name="Picture 9"/>
            <p:cNvPicPr>
              <a:picLocks/>
            </p:cNvPicPr>
            <p:nvPr/>
          </p:nvPicPr>
          <p:blipFill>
            <a:blip r:embed="rId3"/>
            <a:srcRect t="6529" b="6529"/>
            <a:stretch>
              <a:fillRect/>
            </a:stretch>
          </p:blipFill>
          <p:spPr>
            <a:xfrm>
              <a:off x="932144" y="-1048329"/>
              <a:ext cx="6239999" cy="6240000"/>
            </a:xfrm>
            <a:prstGeom prst="ellipse">
              <a:avLst/>
            </a:prstGeom>
          </p:spPr>
        </p:pic>
      </p:grpSp>
      <p:grpSp>
        <p:nvGrpSpPr>
          <p:cNvPr id="10" name="Group 10"/>
          <p:cNvGrpSpPr/>
          <p:nvPr/>
        </p:nvGrpSpPr>
        <p:grpSpPr>
          <a:xfrm>
            <a:off x="8938334" y="1028700"/>
            <a:ext cx="8320966" cy="3713127"/>
            <a:chOff x="0" y="0"/>
            <a:chExt cx="11094622" cy="4950837"/>
          </a:xfrm>
        </p:grpSpPr>
        <p:pic>
          <p:nvPicPr>
            <p:cNvPr id="11" name="Picture 11"/>
            <p:cNvPicPr>
              <a:picLocks noChangeAspect="1"/>
            </p:cNvPicPr>
            <p:nvPr/>
          </p:nvPicPr>
          <p:blipFill>
            <a:blip r:embed="rId4"/>
            <a:srcRect t="10334" b="10334"/>
            <a:stretch>
              <a:fillRect/>
            </a:stretch>
          </p:blipFill>
          <p:spPr>
            <a:xfrm>
              <a:off x="0" y="0"/>
              <a:ext cx="11094622" cy="495083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26 -0.07231 -0.55864 C -0.0375 -0.42407 -2.63889E-6 -0.14383 -2.63889E-6 -2.46914E-7 " pathEditMode="relative" rAng="0" ptsTypes="AAAA">
                                      <p:cBhvr>
                                        <p:cTn id="6" dur="2000" fill="hold"/>
                                        <p:tgtEl>
                                          <p:spTgt spid="8"/>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8" dur="2000" fill="hold"/>
                                        <p:tgtEl>
                                          <p:spTgt spid="10"/>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7E8756D-E27A-CCB0-16F6-2162A3ACE6F4}"/>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9093944" y="1500676"/>
            <a:ext cx="7840635" cy="2034468"/>
          </a:xfrm>
          <a:prstGeom prst="rect">
            <a:avLst/>
          </a:prstGeom>
        </p:spPr>
        <p:txBody>
          <a:bodyPr wrap="square" lIns="0" tIns="0" rIns="0" bIns="0" rtlCol="0" anchor="t">
            <a:spAutoFit/>
          </a:bodyPr>
          <a:lstStyle/>
          <a:p>
            <a:pPr algn="ctr">
              <a:lnSpc>
                <a:spcPts val="7609"/>
              </a:lnSpc>
            </a:pPr>
            <a:r>
              <a:rPr lang="en-US" sz="8549">
                <a:solidFill>
                  <a:srgbClr val="C39950"/>
                </a:solidFill>
                <a:latin typeface="Dream Avenue"/>
              </a:rPr>
              <a:t>GUCC </a:t>
            </a:r>
          </a:p>
          <a:p>
            <a:pPr algn="ctr">
              <a:lnSpc>
                <a:spcPts val="7609"/>
              </a:lnSpc>
            </a:pPr>
            <a:r>
              <a:rPr lang="en-US" sz="8549">
                <a:solidFill>
                  <a:srgbClr val="C39950"/>
                </a:solidFill>
                <a:latin typeface="Dream Avenue"/>
              </a:rPr>
              <a:t>E-COMMERCE</a:t>
            </a:r>
          </a:p>
        </p:txBody>
      </p:sp>
      <p:sp>
        <p:nvSpPr>
          <p:cNvPr id="6" name="AutoShape 6"/>
          <p:cNvSpPr/>
          <p:nvPr/>
        </p:nvSpPr>
        <p:spPr>
          <a:xfrm>
            <a:off x="11368342" y="3535144"/>
            <a:ext cx="3291840" cy="0"/>
          </a:xfrm>
          <a:prstGeom prst="line">
            <a:avLst/>
          </a:prstGeom>
          <a:ln w="28575" cap="flat">
            <a:solidFill>
              <a:srgbClr val="C39950"/>
            </a:solidFill>
            <a:prstDash val="solid"/>
            <a:headEnd type="none" w="sm" len="sm"/>
            <a:tailEnd type="none" w="sm" len="sm"/>
          </a:ln>
        </p:spPr>
        <p:txBody>
          <a:bodyPr/>
          <a:lstStyle/>
          <a:p>
            <a:endParaRPr/>
          </a:p>
        </p:txBody>
      </p:sp>
      <p:sp>
        <p:nvSpPr>
          <p:cNvPr id="9" name="TextBox 9"/>
          <p:cNvSpPr txBox="1"/>
          <p:nvPr/>
        </p:nvSpPr>
        <p:spPr>
          <a:xfrm>
            <a:off x="9426380" y="3861735"/>
            <a:ext cx="7175765" cy="3907673"/>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NY was chosen as the ideal location for the physical store of this pop-up store, but a virtual store in addition to the physical point of sale is another great strategy that the company can use to delight its customers who are passionate about this new collection in all parts of the world. </a:t>
            </a:r>
          </a:p>
        </p:txBody>
      </p:sp>
      <p:pic>
        <p:nvPicPr>
          <p:cNvPr id="16" name="Imagen 15" descr="Imagen que contiene montaña, exterior, pasto, edificio&#10;&#10;Descripción generada automáticamente">
            <a:extLst>
              <a:ext uri="{FF2B5EF4-FFF2-40B4-BE49-F238E27FC236}">
                <a16:creationId xmlns:a16="http://schemas.microsoft.com/office/drawing/2014/main" id="{5A8F02C6-3F01-3B18-3CB3-9541FF4189F3}"/>
              </a:ext>
            </a:extLst>
          </p:cNvPr>
          <p:cNvPicPr>
            <a:picLocks/>
          </p:cNvPicPr>
          <p:nvPr/>
        </p:nvPicPr>
        <p:blipFill>
          <a:blip r:embed="rId3">
            <a:extLst>
              <a:ext uri="{28A0092B-C50C-407E-A947-70E740481C1C}">
                <a14:useLocalDpi xmlns:a14="http://schemas.microsoft.com/office/drawing/2010/main" val="0"/>
              </a:ext>
            </a:extLst>
          </a:blip>
          <a:srcRect l="23626" r="23626"/>
          <a:stretch>
            <a:fillRect/>
          </a:stretch>
        </p:blipFill>
        <p:spPr>
          <a:xfrm>
            <a:off x="1350311" y="1723500"/>
            <a:ext cx="6840000" cy="6840000"/>
          </a:xfrm>
          <a:prstGeom prst="ellipse">
            <a:avLst/>
          </a:prstGeom>
        </p:spPr>
      </p:pic>
    </p:spTree>
    <p:extLst>
      <p:ext uri="{BB962C8B-B14F-4D97-AF65-F5344CB8AC3E}">
        <p14:creationId xmlns:p14="http://schemas.microsoft.com/office/powerpoint/2010/main" val="291734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 -0.07231 -0.55864 C -0.0375 -0.42407 -6.94444E-7 -0.14383 -6.94444E-7 0 " pathEditMode="relative" rAng="0" ptsTypes="AAAA">
                                      <p:cBhvr>
                                        <p:cTn id="6" dur="2000" fill="hold"/>
                                        <p:tgtEl>
                                          <p:spTgt spid="16"/>
                                        </p:tgtEl>
                                        <p:attrNameLst>
                                          <p:attrName>ppt_x</p:attrName>
                                          <p:attrName>ppt_y</p:attrName>
                                        </p:attrNameLst>
                                      </p:cBhvr>
                                      <p:rCtr x="45998" y="4296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4278846-334F-CA58-C0B0-801BC6B154DC}"/>
              </a:ext>
            </a:extLst>
          </p:cNvPr>
          <p:cNvPicPr>
            <a:picLocks noChangeAspect="1"/>
          </p:cNvPicPr>
          <p:nvPr/>
        </p:nvPicPr>
        <p:blipFill>
          <a:blip r:embed="rId2"/>
          <a:srcRect t="10483" b="4929"/>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sp>
        <p:nvSpPr>
          <p:cNvPr id="5" name="TextBox 5"/>
          <p:cNvSpPr txBox="1"/>
          <p:nvPr/>
        </p:nvSpPr>
        <p:spPr>
          <a:xfrm>
            <a:off x="9093944" y="1500676"/>
            <a:ext cx="7840635" cy="2034468"/>
          </a:xfrm>
          <a:prstGeom prst="rect">
            <a:avLst/>
          </a:prstGeom>
        </p:spPr>
        <p:txBody>
          <a:bodyPr wrap="square" lIns="0" tIns="0" rIns="0" bIns="0" rtlCol="0" anchor="t">
            <a:spAutoFit/>
          </a:bodyPr>
          <a:lstStyle/>
          <a:p>
            <a:pPr algn="ctr">
              <a:lnSpc>
                <a:spcPts val="7609"/>
              </a:lnSpc>
            </a:pPr>
            <a:r>
              <a:rPr lang="en-US" sz="8549">
                <a:solidFill>
                  <a:srgbClr val="C39950"/>
                </a:solidFill>
                <a:latin typeface="Dream Avenue"/>
              </a:rPr>
              <a:t>GUCC </a:t>
            </a:r>
          </a:p>
          <a:p>
            <a:pPr algn="ctr">
              <a:lnSpc>
                <a:spcPts val="7609"/>
              </a:lnSpc>
            </a:pPr>
            <a:r>
              <a:rPr lang="en-US" sz="8549">
                <a:solidFill>
                  <a:srgbClr val="C39950"/>
                </a:solidFill>
                <a:latin typeface="Dream Avenue"/>
              </a:rPr>
              <a:t>E-COMMERCE</a:t>
            </a:r>
          </a:p>
        </p:txBody>
      </p:sp>
      <p:sp>
        <p:nvSpPr>
          <p:cNvPr id="6" name="AutoShape 6"/>
          <p:cNvSpPr/>
          <p:nvPr/>
        </p:nvSpPr>
        <p:spPr>
          <a:xfrm>
            <a:off x="11368342" y="3535144"/>
            <a:ext cx="3291840" cy="0"/>
          </a:xfrm>
          <a:prstGeom prst="line">
            <a:avLst/>
          </a:prstGeom>
          <a:ln w="28575" cap="flat">
            <a:solidFill>
              <a:srgbClr val="C39950"/>
            </a:solidFill>
            <a:prstDash val="solid"/>
            <a:headEnd type="none" w="sm" len="sm"/>
            <a:tailEnd type="none" w="sm" len="sm"/>
          </a:ln>
        </p:spPr>
        <p:txBody>
          <a:bodyPr/>
          <a:lstStyle/>
          <a:p>
            <a:endParaRPr/>
          </a:p>
        </p:txBody>
      </p:sp>
      <p:sp>
        <p:nvSpPr>
          <p:cNvPr id="9" name="TextBox 9"/>
          <p:cNvSpPr txBox="1"/>
          <p:nvPr/>
        </p:nvSpPr>
        <p:spPr>
          <a:xfrm>
            <a:off x="9426380" y="3861735"/>
            <a:ext cx="7175765" cy="4464620"/>
          </a:xfrm>
          <a:prstGeom prst="rect">
            <a:avLst/>
          </a:prstGeom>
        </p:spPr>
        <p:txBody>
          <a:bodyPr lIns="0" tIns="0" rIns="0" bIns="0" rtlCol="0" anchor="t">
            <a:spAutoFit/>
          </a:bodyPr>
          <a:lstStyle/>
          <a:p>
            <a:pPr algn="just">
              <a:lnSpc>
                <a:spcPts val="4428"/>
              </a:lnSpc>
            </a:pPr>
            <a:r>
              <a:rPr lang="en-US" sz="2500" dirty="0">
                <a:solidFill>
                  <a:srgbClr val="737373"/>
                </a:solidFill>
                <a:latin typeface="DM Sans"/>
              </a:rPr>
              <a:t>This virtual pop-up store can be used unlimitedly by adapting it to new collections and collaborations.  Increasing their exposure in certain areas of the world, according to the KPIs used in their marketing strategy. An example of virtual pop-up store is the one of </a:t>
            </a:r>
            <a:r>
              <a:rPr lang="en-US" sz="2500" dirty="0">
                <a:solidFill>
                  <a:srgbClr val="737373"/>
                </a:solidFill>
                <a:latin typeface="DM Sans"/>
                <a:hlinkClick r:id="rId3"/>
              </a:rPr>
              <a:t>Moncler x Mytheresa</a:t>
            </a:r>
            <a:r>
              <a:rPr lang="en-US" sz="2500" dirty="0">
                <a:solidFill>
                  <a:srgbClr val="737373"/>
                </a:solidFill>
                <a:latin typeface="DM Sans"/>
              </a:rPr>
              <a:t>. One option for creating this online store is the </a:t>
            </a:r>
            <a:r>
              <a:rPr lang="en-US" sz="2500" dirty="0">
                <a:solidFill>
                  <a:srgbClr val="737373"/>
                </a:solidFill>
                <a:latin typeface="DM Sans"/>
                <a:hlinkClick r:id="rId4"/>
              </a:rPr>
              <a:t>Obsess</a:t>
            </a:r>
            <a:r>
              <a:rPr lang="en-US" sz="2500" dirty="0">
                <a:solidFill>
                  <a:srgbClr val="737373"/>
                </a:solidFill>
                <a:latin typeface="DM Sans"/>
              </a:rPr>
              <a:t> platform.</a:t>
            </a:r>
          </a:p>
        </p:txBody>
      </p:sp>
      <p:pic>
        <p:nvPicPr>
          <p:cNvPr id="12" name="Imagen 11" descr="Imagen que contiene interior, cuarto, tabla, vivo&#10;&#10;Descripción generada automáticamente">
            <a:extLst>
              <a:ext uri="{FF2B5EF4-FFF2-40B4-BE49-F238E27FC236}">
                <a16:creationId xmlns:a16="http://schemas.microsoft.com/office/drawing/2014/main" id="{B87CF504-1A32-BFF7-DC5D-B3FC8B75176C}"/>
              </a:ext>
            </a:extLst>
          </p:cNvPr>
          <p:cNvPicPr>
            <a:picLocks noChangeAspect="1"/>
          </p:cNvPicPr>
          <p:nvPr/>
        </p:nvPicPr>
        <p:blipFill>
          <a:blip r:embed="rId5">
            <a:extLst>
              <a:ext uri="{28A0092B-C50C-407E-A947-70E740481C1C}">
                <a14:useLocalDpi xmlns:a14="http://schemas.microsoft.com/office/drawing/2010/main" val="0"/>
              </a:ext>
            </a:extLst>
          </a:blip>
          <a:srcRect b="5207"/>
          <a:stretch>
            <a:fillRect/>
          </a:stretch>
        </p:blipFill>
        <p:spPr>
          <a:xfrm>
            <a:off x="1030149" y="1030505"/>
            <a:ext cx="7722459" cy="4112996"/>
          </a:xfrm>
          <a:prstGeom prst="rect">
            <a:avLst/>
          </a:prstGeom>
        </p:spPr>
      </p:pic>
      <p:pic>
        <p:nvPicPr>
          <p:cNvPr id="13" name="Imagen 12" descr="Interfaz de usuario gráfica, Sitio web&#10;&#10;Descripción generada automáticamente">
            <a:extLst>
              <a:ext uri="{FF2B5EF4-FFF2-40B4-BE49-F238E27FC236}">
                <a16:creationId xmlns:a16="http://schemas.microsoft.com/office/drawing/2014/main" id="{AE9D9E3C-5E34-5C1F-8F24-ABC4180B694D}"/>
              </a:ext>
            </a:extLst>
          </p:cNvPr>
          <p:cNvPicPr>
            <a:picLocks noChangeAspect="1"/>
          </p:cNvPicPr>
          <p:nvPr/>
        </p:nvPicPr>
        <p:blipFill>
          <a:blip r:embed="rId6">
            <a:extLst>
              <a:ext uri="{28A0092B-C50C-407E-A947-70E740481C1C}">
                <a14:useLocalDpi xmlns:a14="http://schemas.microsoft.com/office/drawing/2010/main" val="0"/>
              </a:ext>
            </a:extLst>
          </a:blip>
          <a:srcRect l="4333" t="566" r="4333" b="11122"/>
          <a:stretch>
            <a:fillRect/>
          </a:stretch>
        </p:blipFill>
        <p:spPr>
          <a:xfrm>
            <a:off x="1028699" y="5148943"/>
            <a:ext cx="7723909" cy="4107552"/>
          </a:xfrm>
          <a:prstGeom prst="rect">
            <a:avLst/>
          </a:prstGeom>
        </p:spPr>
      </p:pic>
    </p:spTree>
    <p:extLst>
      <p:ext uri="{BB962C8B-B14F-4D97-AF65-F5344CB8AC3E}">
        <p14:creationId xmlns:p14="http://schemas.microsoft.com/office/powerpoint/2010/main" val="30985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6" dur="2000" fill="hold"/>
                                        <p:tgtEl>
                                          <p:spTgt spid="13"/>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6 -0.85926 L -0.46085 -0.85926 C -0.25477 -0.85926 -0.13376 -0.73411 -0.07231 -0.55864 C -0.0375 -0.42408 -2.91667E-6 -0.14383 -2.91667E-6 2.96296E-6 " pathEditMode="relative" rAng="0" ptsTypes="AAAA">
                                      <p:cBhvr>
                                        <p:cTn id="8" dur="2000" fill="hold"/>
                                        <p:tgtEl>
                                          <p:spTgt spid="12"/>
                                        </p:tgtEl>
                                        <p:attrNameLst>
                                          <p:attrName>ppt_x</p:attrName>
                                          <p:attrName>ppt_y</p:attrName>
                                        </p:attrNameLst>
                                      </p:cBhvr>
                                      <p:rCtr x="45998" y="42963"/>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5490351" cy="2783840"/>
          </a:xfrm>
        </p:grpSpPr>
        <p:sp>
          <p:nvSpPr>
            <p:cNvPr id="4" name="Freeform 4"/>
            <p:cNvSpPr/>
            <p:nvPr/>
          </p:nvSpPr>
          <p:spPr>
            <a:xfrm>
              <a:off x="0" y="0"/>
              <a:ext cx="5490351" cy="2783840"/>
            </a:xfrm>
            <a:custGeom>
              <a:avLst/>
              <a:gdLst/>
              <a:ahLst/>
              <a:cxnLst/>
              <a:rect l="l" t="t" r="r" b="b"/>
              <a:pathLst>
                <a:path w="5490351" h="2783840">
                  <a:moveTo>
                    <a:pt x="0" y="0"/>
                  </a:moveTo>
                  <a:lnTo>
                    <a:pt x="5490351" y="0"/>
                  </a:lnTo>
                  <a:lnTo>
                    <a:pt x="5490351" y="2783840"/>
                  </a:lnTo>
                  <a:lnTo>
                    <a:pt x="0" y="2783840"/>
                  </a:lnTo>
                  <a:close/>
                </a:path>
              </a:pathLst>
            </a:custGeom>
            <a:solidFill>
              <a:srgbClr val="FFFFFF"/>
            </a:solidFill>
          </p:spPr>
          <p:txBody>
            <a:bodyPr/>
            <a:lstStyle/>
            <a:p>
              <a:endParaRPr/>
            </a:p>
          </p:txBody>
        </p:sp>
      </p:grpSp>
      <p:grpSp>
        <p:nvGrpSpPr>
          <p:cNvPr id="5" name="Group 5"/>
          <p:cNvGrpSpPr/>
          <p:nvPr/>
        </p:nvGrpSpPr>
        <p:grpSpPr>
          <a:xfrm>
            <a:off x="14188800" y="1196700"/>
            <a:ext cx="2880000" cy="2880000"/>
            <a:chOff x="2391718" y="224000"/>
            <a:chExt cx="3840000" cy="3840000"/>
          </a:xfrm>
        </p:grpSpPr>
        <p:pic>
          <p:nvPicPr>
            <p:cNvPr id="6" name="Picture 6"/>
            <p:cNvPicPr>
              <a:picLocks/>
            </p:cNvPicPr>
            <p:nvPr/>
          </p:nvPicPr>
          <p:blipFill rotWithShape="1">
            <a:blip r:embed="rId3"/>
            <a:srcRect l="1874" t="21005" r="30634" b="36396"/>
            <a:stretch/>
          </p:blipFill>
          <p:spPr>
            <a:xfrm>
              <a:off x="2391718" y="224000"/>
              <a:ext cx="3840000" cy="3840000"/>
            </a:xfrm>
            <a:prstGeom prst="ellipse">
              <a:avLst/>
            </a:prstGeom>
          </p:spPr>
        </p:pic>
      </p:grpSp>
      <p:grpSp>
        <p:nvGrpSpPr>
          <p:cNvPr id="7" name="Group 7"/>
          <p:cNvGrpSpPr/>
          <p:nvPr/>
        </p:nvGrpSpPr>
        <p:grpSpPr>
          <a:xfrm>
            <a:off x="1234800" y="6210300"/>
            <a:ext cx="2880000" cy="2880000"/>
            <a:chOff x="274800" y="-653535"/>
            <a:chExt cx="3840000" cy="3840000"/>
          </a:xfrm>
        </p:grpSpPr>
        <p:pic>
          <p:nvPicPr>
            <p:cNvPr id="8" name="Picture 8"/>
            <p:cNvPicPr>
              <a:picLocks/>
            </p:cNvPicPr>
            <p:nvPr/>
          </p:nvPicPr>
          <p:blipFill rotWithShape="1">
            <a:blip r:embed="rId4"/>
            <a:srcRect l="5441" t="33048" r="18532" b="29415"/>
            <a:stretch/>
          </p:blipFill>
          <p:spPr>
            <a:xfrm>
              <a:off x="274800" y="-653535"/>
              <a:ext cx="3840000" cy="3840000"/>
            </a:xfrm>
            <a:prstGeom prst="ellipse">
              <a:avLst/>
            </a:prstGeom>
          </p:spPr>
        </p:pic>
      </p:grpSp>
      <p:sp>
        <p:nvSpPr>
          <p:cNvPr id="9" name="AutoShape 9"/>
          <p:cNvSpPr/>
          <p:nvPr/>
        </p:nvSpPr>
        <p:spPr>
          <a:xfrm>
            <a:off x="7498080" y="2767545"/>
            <a:ext cx="3291840" cy="0"/>
          </a:xfrm>
          <a:prstGeom prst="line">
            <a:avLst/>
          </a:prstGeom>
          <a:ln w="28575" cap="flat">
            <a:solidFill>
              <a:srgbClr val="C39950"/>
            </a:solidFill>
            <a:prstDash val="solid"/>
            <a:headEnd type="none" w="sm" len="sm"/>
            <a:tailEnd type="none" w="sm" len="sm"/>
          </a:ln>
        </p:spPr>
        <p:txBody>
          <a:bodyPr/>
          <a:lstStyle/>
          <a:p>
            <a:endParaRPr/>
          </a:p>
        </p:txBody>
      </p:sp>
      <p:sp>
        <p:nvSpPr>
          <p:cNvPr id="10" name="AutoShape 10"/>
          <p:cNvSpPr/>
          <p:nvPr/>
        </p:nvSpPr>
        <p:spPr>
          <a:xfrm>
            <a:off x="7498080" y="6671876"/>
            <a:ext cx="3291840" cy="0"/>
          </a:xfrm>
          <a:prstGeom prst="line">
            <a:avLst/>
          </a:prstGeom>
          <a:ln w="28575" cap="flat">
            <a:solidFill>
              <a:srgbClr val="C39950"/>
            </a:solidFill>
            <a:prstDash val="solid"/>
            <a:headEnd type="none" w="sm" len="sm"/>
            <a:tailEnd type="none" w="sm" len="sm"/>
          </a:ln>
        </p:spPr>
        <p:txBody>
          <a:bodyPr/>
          <a:lstStyle/>
          <a:p>
            <a:endParaRPr/>
          </a:p>
        </p:txBody>
      </p:sp>
      <p:sp>
        <p:nvSpPr>
          <p:cNvPr id="11" name="TextBox 11"/>
          <p:cNvSpPr txBox="1"/>
          <p:nvPr/>
        </p:nvSpPr>
        <p:spPr>
          <a:xfrm>
            <a:off x="6854911" y="3474900"/>
            <a:ext cx="4578178" cy="2013002"/>
          </a:xfrm>
          <a:prstGeom prst="rect">
            <a:avLst/>
          </a:prstGeom>
        </p:spPr>
        <p:txBody>
          <a:bodyPr lIns="0" tIns="0" rIns="0" bIns="0" rtlCol="0" anchor="t">
            <a:spAutoFit/>
          </a:bodyPr>
          <a:lstStyle/>
          <a:p>
            <a:pPr algn="ctr">
              <a:lnSpc>
                <a:spcPts val="7609"/>
              </a:lnSpc>
            </a:pPr>
            <a:r>
              <a:rPr lang="en-US" sz="8549">
                <a:solidFill>
                  <a:srgbClr val="C39950"/>
                </a:solidFill>
                <a:latin typeface="Dream Avenue"/>
              </a:rPr>
              <a:t>THANK YOU</a:t>
            </a:r>
          </a:p>
        </p:txBody>
      </p:sp>
      <p:sp>
        <p:nvSpPr>
          <p:cNvPr id="12" name="TextBox 12"/>
          <p:cNvSpPr txBox="1"/>
          <p:nvPr/>
        </p:nvSpPr>
        <p:spPr>
          <a:xfrm>
            <a:off x="3997807" y="5410200"/>
            <a:ext cx="10292387" cy="1127168"/>
          </a:xfrm>
          <a:prstGeom prst="rect">
            <a:avLst/>
          </a:prstGeom>
        </p:spPr>
        <p:txBody>
          <a:bodyPr lIns="0" tIns="0" rIns="0" bIns="0" rtlCol="0" anchor="t">
            <a:spAutoFit/>
          </a:bodyPr>
          <a:lstStyle/>
          <a:p>
            <a:pPr algn="ctr">
              <a:lnSpc>
                <a:spcPts val="8054"/>
              </a:lnSpc>
            </a:pPr>
            <a:r>
              <a:rPr lang="en-US" sz="9049" dirty="0">
                <a:solidFill>
                  <a:srgbClr val="C39950"/>
                </a:solidFill>
                <a:latin typeface="BDScript"/>
              </a:rPr>
              <a:t>PRIORITIZE EXPERIENCES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withEffect">
                                  <p:stCondLst>
                                    <p:cond delay="0"/>
                                  </p:stCondLst>
                                  <p:childTnLst>
                                    <p:animMotion origin="layout" path="M -0.91996 -0.85926 L -0.46085 -0.85926 C -0.25477 -0.85926 -0.13377 -0.73411 -0.07231 -0.55864 C -0.0375 -0.42408 -6.94444E-7 -0.14383 -6.94444E-7 2.83951E-6 " pathEditMode="relative" rAng="0" ptsTypes="AAAA">
                                      <p:cBhvr>
                                        <p:cTn id="6" dur="2000" fill="hold"/>
                                        <p:tgtEl>
                                          <p:spTgt spid="5"/>
                                        </p:tgtEl>
                                        <p:attrNameLst>
                                          <p:attrName>ppt_x</p:attrName>
                                          <p:attrName>ppt_y</p:attrName>
                                        </p:attrNameLst>
                                      </p:cBhvr>
                                      <p:rCtr x="45998" y="42963"/>
                                    </p:animMotion>
                                  </p:childTnLst>
                                </p:cTn>
                              </p:par>
                              <p:par>
                                <p:cTn id="7" presetID="50" presetClass="path" presetSubtype="0" accel="50000" decel="50000" fill="hold" nodeType="withEffect">
                                  <p:stCondLst>
                                    <p:cond delay="0"/>
                                  </p:stCondLst>
                                  <p:childTnLst>
                                    <p:animMotion origin="layout" path="M -0.91997 -0.85926 L -0.46085 -0.85926 C -0.25478 -0.85926 -0.13377 -0.73426 -0.07231 -0.55864 C -0.0375 -0.42407 2.63889E-6 -0.14382 2.63889E-6 -2.83951E-6 " pathEditMode="relative" rAng="0" ptsTypes="AAAA">
                                      <p:cBhvr>
                                        <p:cTn id="8" dur="2000" fill="hold"/>
                                        <p:tgtEl>
                                          <p:spTgt spid="7"/>
                                        </p:tgtEl>
                                        <p:attrNameLst>
                                          <p:attrName>ppt_x</p:attrName>
                                          <p:attrName>ppt_y</p:attrName>
                                        </p:attrNameLst>
                                      </p:cBhvr>
                                      <p:rCtr x="45998" y="4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4770</Words>
  <Application>Microsoft Macintosh PowerPoint</Application>
  <PresentationFormat>Personalizado</PresentationFormat>
  <Paragraphs>242</Paragraphs>
  <Slides>99</Slides>
  <Notes>0</Notes>
  <HiddenSlides>0</HiddenSlides>
  <MMClips>3</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99</vt:i4>
      </vt:variant>
    </vt:vector>
  </HeadingPairs>
  <TitlesOfParts>
    <vt:vector size="107" baseType="lpstr">
      <vt:lpstr>Arial</vt:lpstr>
      <vt:lpstr>DM Sans Medium</vt:lpstr>
      <vt:lpstr>Dream Avenue</vt:lpstr>
      <vt:lpstr>Calibri</vt:lpstr>
      <vt:lpstr>BDScript</vt:lpstr>
      <vt:lpstr>DM Sans</vt:lpstr>
      <vt:lpstr>DM Sans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GUCCI</dc:title>
  <cp:lastModifiedBy>EDGAR GERARDO ZOZOAGA VELAZQUEZ</cp:lastModifiedBy>
  <cp:revision>60</cp:revision>
  <dcterms:created xsi:type="dcterms:W3CDTF">2006-08-16T00:00:00Z</dcterms:created>
  <dcterms:modified xsi:type="dcterms:W3CDTF">2023-02-13T11:10:28Z</dcterms:modified>
  <dc:identifier>DAFSSTuyeRY</dc:identifier>
</cp:coreProperties>
</file>